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webextensions/webextension1.xml" ContentType="application/vnd.ms-office.webextension+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4"/>
  </p:notesMasterIdLst>
  <p:handoutMasterIdLst>
    <p:handoutMasterId r:id="rId35"/>
  </p:handoutMasterIdLst>
  <p:sldIdLst>
    <p:sldId id="289" r:id="rId5"/>
    <p:sldId id="324" r:id="rId6"/>
    <p:sldId id="299" r:id="rId7"/>
    <p:sldId id="280" r:id="rId8"/>
    <p:sldId id="319" r:id="rId9"/>
    <p:sldId id="301" r:id="rId10"/>
    <p:sldId id="302" r:id="rId11"/>
    <p:sldId id="304" r:id="rId12"/>
    <p:sldId id="305" r:id="rId13"/>
    <p:sldId id="308" r:id="rId14"/>
    <p:sldId id="307" r:id="rId15"/>
    <p:sldId id="306" r:id="rId16"/>
    <p:sldId id="309" r:id="rId17"/>
    <p:sldId id="310" r:id="rId18"/>
    <p:sldId id="311" r:id="rId19"/>
    <p:sldId id="312" r:id="rId20"/>
    <p:sldId id="313" r:id="rId21"/>
    <p:sldId id="314" r:id="rId22"/>
    <p:sldId id="298" r:id="rId23"/>
    <p:sldId id="315" r:id="rId24"/>
    <p:sldId id="321" r:id="rId25"/>
    <p:sldId id="323" r:id="rId26"/>
    <p:sldId id="322" r:id="rId27"/>
    <p:sldId id="316" r:id="rId28"/>
    <p:sldId id="317" r:id="rId29"/>
    <p:sldId id="318" r:id="rId30"/>
    <p:sldId id="320" r:id="rId31"/>
    <p:sldId id="325"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B5945"/>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73627A-FE91-4339-BC64-2478DE8E1FC1}" v="544" dt="2024-12-31T07:42:59.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70"/>
  </p:normalViewPr>
  <p:slideViewPr>
    <p:cSldViewPr snapToGrid="0">
      <p:cViewPr varScale="1">
        <p:scale>
          <a:sx n="78" d="100"/>
          <a:sy n="78" d="100"/>
        </p:scale>
        <p:origin x="878" y="67"/>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12/31/2024</a:t>
            </a:fld>
            <a:endParaRPr lang="en-US" dirty="0"/>
          </a:p>
        </p:txBody>
      </p:sp>
      <p:sp>
        <p:nvSpPr>
          <p:cNvPr id="4" name="Footer Placeholder 3">
            <a:extLst>
              <a:ext uri="{FF2B5EF4-FFF2-40B4-BE49-F238E27FC236}">
                <a16:creationId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12/31/2024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F942D-B5D6-402A-D8C9-5C27E8FAA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8BF5E6-D7A9-3591-9C64-16185EC83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F4253-4C25-B153-CC1E-BD5DC46EF9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5610C8-A619-572C-37C5-8EF2F979266D}"/>
              </a:ext>
            </a:extLst>
          </p:cNvPr>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1593112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66727-50A7-1F8C-0619-9EE981D9A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C381E7-E1CA-2CC2-34E5-92A310126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A7B40-7002-742D-4971-572DB4099B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F3B237-9294-2770-F858-D71F0F79F519}"/>
              </a:ext>
            </a:extLst>
          </p:cNvPr>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146651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CFB27-EA44-A6F3-4E9C-B989B9C1E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8A4AEA-8B3E-AADA-0CBF-061176B355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B43234-ABD8-7E76-6F21-415EDA7C91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B3E0D1-8E3F-1CD3-D114-F6B46DE7BC35}"/>
              </a:ext>
            </a:extLst>
          </p:cNvPr>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3131270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03A8A-BA17-7549-FF45-7D0A094482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34139-E9FE-DB5A-B9D1-A160D49EB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2A57B8-EA14-1749-3AB9-2F32C6A393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98BC26-92D1-62C7-4397-14A343813533}"/>
              </a:ext>
            </a:extLst>
          </p:cNvPr>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367001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1D7A5-1EF7-BB09-397C-A31587878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F630B-EDBF-F825-C567-80C55E05F8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17272-7511-008D-A1F6-1D81511727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F94AFD-64B1-0D2F-727B-9B4392F32FB6}"/>
              </a:ext>
            </a:extLst>
          </p:cNvPr>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1812055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E48BF-67FC-EE02-8C03-4C7B88B16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0E50A-9C9B-8218-2F40-83B0A2E719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A78700-F969-1047-4310-4FF29D0517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2865CB-C86A-766A-FAAB-4787FC188963}"/>
              </a:ext>
            </a:extLst>
          </p:cNvPr>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3429378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59302-BA7E-FBE4-F494-F70E8B935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4DA02-96A0-0501-88FF-0572C79B4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0A6EE0-9FF6-1EAC-E600-2A2D335BF3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FF9707-31F6-804A-89DE-3D558E56E6D5}"/>
              </a:ext>
            </a:extLst>
          </p:cNvPr>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3867338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E5E6E-F6D6-764D-0A8D-888E9D938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9E51C-6545-32E2-9426-0627208D0E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F9E392-9D41-9641-A369-E7F5D28076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B5B830-BFB1-A088-39A7-89079CA812CC}"/>
              </a:ext>
            </a:extLst>
          </p:cNvPr>
          <p:cNvSpPr>
            <a:spLocks noGrp="1"/>
          </p:cNvSpPr>
          <p:nvPr>
            <p:ph type="sldNum" sz="quarter" idx="5"/>
          </p:nvPr>
        </p:nvSpPr>
        <p:spPr/>
        <p:txBody>
          <a:bodyPr/>
          <a:lstStyle/>
          <a:p>
            <a:fld id="{9CA004F4-F240-48F9-8AE1-486585C7F00D}" type="slidenum">
              <a:rPr lang="en-US" smtClean="0"/>
              <a:t>17</a:t>
            </a:fld>
            <a:endParaRPr lang="en-US" dirty="0"/>
          </a:p>
        </p:txBody>
      </p:sp>
    </p:spTree>
    <p:extLst>
      <p:ext uri="{BB962C8B-B14F-4D97-AF65-F5344CB8AC3E}">
        <p14:creationId xmlns:p14="http://schemas.microsoft.com/office/powerpoint/2010/main" val="261264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C2EB6-960B-BEEF-019F-8F657BDBA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2792F-D550-18F7-1F80-1071DAA42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0AD58-935E-3384-8535-3F0542B69B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D032E1-7F2B-FFD6-71A7-04557F81CE09}"/>
              </a:ext>
            </a:extLst>
          </p:cNvPr>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974440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3E3B3-D7E8-AAD4-1185-E7CF57D208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09195-BC34-AECF-4056-C46862314F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29156-896B-E685-0B43-E7944CA075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53D035-EB93-96FA-55A6-8D02A8B905FB}"/>
              </a:ext>
            </a:extLst>
          </p:cNvPr>
          <p:cNvSpPr>
            <a:spLocks noGrp="1"/>
          </p:cNvSpPr>
          <p:nvPr>
            <p:ph type="sldNum" sz="quarter" idx="5"/>
          </p:nvPr>
        </p:nvSpPr>
        <p:spPr/>
        <p:txBody>
          <a:bodyPr/>
          <a:lstStyle/>
          <a:p>
            <a:fld id="{9CA004F4-F240-48F9-8AE1-486585C7F00D}" type="slidenum">
              <a:rPr lang="en-US" smtClean="0"/>
              <a:t>19</a:t>
            </a:fld>
            <a:endParaRPr lang="en-US" dirty="0"/>
          </a:p>
        </p:txBody>
      </p:sp>
    </p:spTree>
    <p:extLst>
      <p:ext uri="{BB962C8B-B14F-4D97-AF65-F5344CB8AC3E}">
        <p14:creationId xmlns:p14="http://schemas.microsoft.com/office/powerpoint/2010/main" val="15465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3461F-DB55-EE22-7AF5-9F1377F28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756E3-9FED-ECF5-CA26-F47D122F45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8B8960-4590-DAE2-86F9-CD537989DA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02D783-62C0-CC41-95A3-3C7F17983853}"/>
              </a:ext>
            </a:extLst>
          </p:cNvPr>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1784839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037BF-583F-27CB-54FA-9BA6CF94B0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57548-3DDE-6B17-580D-94EB056F7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658960-88C1-6350-2F39-155287C012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F2B222-BA70-0442-9E4E-264115628872}"/>
              </a:ext>
            </a:extLst>
          </p:cNvPr>
          <p:cNvSpPr>
            <a:spLocks noGrp="1"/>
          </p:cNvSpPr>
          <p:nvPr>
            <p:ph type="sldNum" sz="quarter" idx="5"/>
          </p:nvPr>
        </p:nvSpPr>
        <p:spPr/>
        <p:txBody>
          <a:bodyPr/>
          <a:lstStyle/>
          <a:p>
            <a:fld id="{9CA004F4-F240-48F9-8AE1-486585C7F00D}" type="slidenum">
              <a:rPr lang="en-US" smtClean="0"/>
              <a:t>20</a:t>
            </a:fld>
            <a:endParaRPr lang="en-US" dirty="0"/>
          </a:p>
        </p:txBody>
      </p:sp>
    </p:spTree>
    <p:extLst>
      <p:ext uri="{BB962C8B-B14F-4D97-AF65-F5344CB8AC3E}">
        <p14:creationId xmlns:p14="http://schemas.microsoft.com/office/powerpoint/2010/main" val="2174065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4BBE3-8445-6933-BFCB-1D4967A10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88270-D3C3-114B-B191-53B9C3D57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7A2BE-5147-60BA-7C34-AE3409A561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AB92FF-8626-96A1-EE6D-812D3DBCB86F}"/>
              </a:ext>
            </a:extLst>
          </p:cNvPr>
          <p:cNvSpPr>
            <a:spLocks noGrp="1"/>
          </p:cNvSpPr>
          <p:nvPr>
            <p:ph type="sldNum" sz="quarter" idx="5"/>
          </p:nvPr>
        </p:nvSpPr>
        <p:spPr/>
        <p:txBody>
          <a:bodyPr/>
          <a:lstStyle/>
          <a:p>
            <a:fld id="{9CA004F4-F240-48F9-8AE1-486585C7F00D}" type="slidenum">
              <a:rPr lang="en-US" smtClean="0"/>
              <a:t>21</a:t>
            </a:fld>
            <a:endParaRPr lang="en-US" dirty="0"/>
          </a:p>
        </p:txBody>
      </p:sp>
    </p:spTree>
    <p:extLst>
      <p:ext uri="{BB962C8B-B14F-4D97-AF65-F5344CB8AC3E}">
        <p14:creationId xmlns:p14="http://schemas.microsoft.com/office/powerpoint/2010/main" val="3281776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5CD49-76D4-EE31-CF28-409BAEF07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AE12C-0ACF-46C6-CD38-CAA9CDE92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3B7F0-6A26-F3F8-5C7E-5B42D3098F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A16F5C-D797-8A9A-8712-B01BDB15E30D}"/>
              </a:ext>
            </a:extLst>
          </p:cNvPr>
          <p:cNvSpPr>
            <a:spLocks noGrp="1"/>
          </p:cNvSpPr>
          <p:nvPr>
            <p:ph type="sldNum" sz="quarter" idx="5"/>
          </p:nvPr>
        </p:nvSpPr>
        <p:spPr/>
        <p:txBody>
          <a:bodyPr/>
          <a:lstStyle/>
          <a:p>
            <a:fld id="{9CA004F4-F240-48F9-8AE1-486585C7F00D}" type="slidenum">
              <a:rPr lang="en-US" smtClean="0"/>
              <a:t>22</a:t>
            </a:fld>
            <a:endParaRPr lang="en-US" dirty="0"/>
          </a:p>
        </p:txBody>
      </p:sp>
    </p:spTree>
    <p:extLst>
      <p:ext uri="{BB962C8B-B14F-4D97-AF65-F5344CB8AC3E}">
        <p14:creationId xmlns:p14="http://schemas.microsoft.com/office/powerpoint/2010/main" val="547336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1BFFB-94B5-E933-D0A9-895F50189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CA880-7038-005E-C64D-FEFD68E53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EBAC1E-4EE3-D938-BC14-2226D5271C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71F35C-E0AF-1384-0A28-EE5976B8637D}"/>
              </a:ext>
            </a:extLst>
          </p:cNvPr>
          <p:cNvSpPr>
            <a:spLocks noGrp="1"/>
          </p:cNvSpPr>
          <p:nvPr>
            <p:ph type="sldNum" sz="quarter" idx="5"/>
          </p:nvPr>
        </p:nvSpPr>
        <p:spPr/>
        <p:txBody>
          <a:bodyPr/>
          <a:lstStyle/>
          <a:p>
            <a:fld id="{9CA004F4-F240-48F9-8AE1-486585C7F00D}" type="slidenum">
              <a:rPr lang="en-US" smtClean="0"/>
              <a:t>23</a:t>
            </a:fld>
            <a:endParaRPr lang="en-US" dirty="0"/>
          </a:p>
        </p:txBody>
      </p:sp>
    </p:spTree>
    <p:extLst>
      <p:ext uri="{BB962C8B-B14F-4D97-AF65-F5344CB8AC3E}">
        <p14:creationId xmlns:p14="http://schemas.microsoft.com/office/powerpoint/2010/main" val="3953644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6CDBA-E728-0546-A983-2E5009A7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B5BE5-F44D-8BD5-70EC-D76D2D24E8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316CA6-754C-60A0-A10F-BA6F9B7F3F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F90D4-FD6D-A2BB-FF13-1A74D86FE2CB}"/>
              </a:ext>
            </a:extLst>
          </p:cNvPr>
          <p:cNvSpPr>
            <a:spLocks noGrp="1"/>
          </p:cNvSpPr>
          <p:nvPr>
            <p:ph type="sldNum" sz="quarter" idx="5"/>
          </p:nvPr>
        </p:nvSpPr>
        <p:spPr/>
        <p:txBody>
          <a:bodyPr/>
          <a:lstStyle/>
          <a:p>
            <a:fld id="{9CA004F4-F240-48F9-8AE1-486585C7F00D}" type="slidenum">
              <a:rPr lang="en-US" smtClean="0"/>
              <a:t>24</a:t>
            </a:fld>
            <a:endParaRPr lang="en-US" dirty="0"/>
          </a:p>
        </p:txBody>
      </p:sp>
    </p:spTree>
    <p:extLst>
      <p:ext uri="{BB962C8B-B14F-4D97-AF65-F5344CB8AC3E}">
        <p14:creationId xmlns:p14="http://schemas.microsoft.com/office/powerpoint/2010/main" val="1838125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CFBC2-344B-083B-54F1-905FF374E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3E681-0EE5-F9A6-2507-9B4B6A9266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EB0ECE-A165-9329-89F2-AED4D80A95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710BCE-257D-EC27-D848-945AC7193B8C}"/>
              </a:ext>
            </a:extLst>
          </p:cNvPr>
          <p:cNvSpPr>
            <a:spLocks noGrp="1"/>
          </p:cNvSpPr>
          <p:nvPr>
            <p:ph type="sldNum" sz="quarter" idx="5"/>
          </p:nvPr>
        </p:nvSpPr>
        <p:spPr/>
        <p:txBody>
          <a:bodyPr/>
          <a:lstStyle/>
          <a:p>
            <a:fld id="{9CA004F4-F240-48F9-8AE1-486585C7F00D}" type="slidenum">
              <a:rPr lang="en-US" smtClean="0"/>
              <a:t>25</a:t>
            </a:fld>
            <a:endParaRPr lang="en-US" dirty="0"/>
          </a:p>
        </p:txBody>
      </p:sp>
    </p:spTree>
    <p:extLst>
      <p:ext uri="{BB962C8B-B14F-4D97-AF65-F5344CB8AC3E}">
        <p14:creationId xmlns:p14="http://schemas.microsoft.com/office/powerpoint/2010/main" val="331198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28902-4EE4-780D-3646-29CD4EEBBB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70F7D-C99C-12F9-FC34-70E16BEC2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A4AD3-33D1-600F-4F77-3B3723EBB9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2ACB64-2D16-620F-D31F-81026314B1FB}"/>
              </a:ext>
            </a:extLst>
          </p:cNvPr>
          <p:cNvSpPr>
            <a:spLocks noGrp="1"/>
          </p:cNvSpPr>
          <p:nvPr>
            <p:ph type="sldNum" sz="quarter" idx="5"/>
          </p:nvPr>
        </p:nvSpPr>
        <p:spPr/>
        <p:txBody>
          <a:bodyPr/>
          <a:lstStyle/>
          <a:p>
            <a:fld id="{9CA004F4-F240-48F9-8AE1-486585C7F00D}" type="slidenum">
              <a:rPr lang="en-US" smtClean="0"/>
              <a:t>26</a:t>
            </a:fld>
            <a:endParaRPr lang="en-US" dirty="0"/>
          </a:p>
        </p:txBody>
      </p:sp>
    </p:spTree>
    <p:extLst>
      <p:ext uri="{BB962C8B-B14F-4D97-AF65-F5344CB8AC3E}">
        <p14:creationId xmlns:p14="http://schemas.microsoft.com/office/powerpoint/2010/main" val="574006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4229C-BF64-BF20-CEFB-9B2117268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D8090-D8EA-1983-64F7-520CD0AC5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0D6C1-FAA8-03C6-C26E-0C0604117C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060531-D7FE-9F4A-CD34-AE557E290222}"/>
              </a:ext>
            </a:extLst>
          </p:cNvPr>
          <p:cNvSpPr>
            <a:spLocks noGrp="1"/>
          </p:cNvSpPr>
          <p:nvPr>
            <p:ph type="sldNum" sz="quarter" idx="5"/>
          </p:nvPr>
        </p:nvSpPr>
        <p:spPr/>
        <p:txBody>
          <a:bodyPr/>
          <a:lstStyle/>
          <a:p>
            <a:fld id="{9CA004F4-F240-48F9-8AE1-486585C7F00D}" type="slidenum">
              <a:rPr lang="en-US" smtClean="0"/>
              <a:t>27</a:t>
            </a:fld>
            <a:endParaRPr lang="en-US" dirty="0"/>
          </a:p>
        </p:txBody>
      </p:sp>
    </p:spTree>
    <p:extLst>
      <p:ext uri="{BB962C8B-B14F-4D97-AF65-F5344CB8AC3E}">
        <p14:creationId xmlns:p14="http://schemas.microsoft.com/office/powerpoint/2010/main" val="897384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29F1C-BD17-0A24-B50E-B989E6A0C6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76F49-B1CE-91FB-5AF1-91495AC3A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F0E657-7BD7-D10F-F869-79ECE41B42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CBBAFC-B242-7008-3741-53B929AB5E4A}"/>
              </a:ext>
            </a:extLst>
          </p:cNvPr>
          <p:cNvSpPr>
            <a:spLocks noGrp="1"/>
          </p:cNvSpPr>
          <p:nvPr>
            <p:ph type="sldNum" sz="quarter" idx="5"/>
          </p:nvPr>
        </p:nvSpPr>
        <p:spPr/>
        <p:txBody>
          <a:bodyPr/>
          <a:lstStyle/>
          <a:p>
            <a:fld id="{9CA004F4-F240-48F9-8AE1-486585C7F00D}" type="slidenum">
              <a:rPr lang="en-US" smtClean="0"/>
              <a:t>28</a:t>
            </a:fld>
            <a:endParaRPr lang="en-US" dirty="0"/>
          </a:p>
        </p:txBody>
      </p:sp>
    </p:spTree>
    <p:extLst>
      <p:ext uri="{BB962C8B-B14F-4D97-AF65-F5344CB8AC3E}">
        <p14:creationId xmlns:p14="http://schemas.microsoft.com/office/powerpoint/2010/main" val="1498351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29</a:t>
            </a:fld>
            <a:endParaRPr lang="en-US" dirty="0"/>
          </a:p>
        </p:txBody>
      </p:sp>
    </p:spTree>
    <p:extLst>
      <p:ext uri="{BB962C8B-B14F-4D97-AF65-F5344CB8AC3E}">
        <p14:creationId xmlns:p14="http://schemas.microsoft.com/office/powerpoint/2010/main" val="2263866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BC6D2-C2D2-621D-7A31-601E8FADE6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278B4-EFF2-041B-1B9D-DA03812F1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872B6-AB0C-1A5A-A411-1DFFA50F2F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FC421-E55A-C994-0A9E-163C97319B41}"/>
              </a:ext>
            </a:extLst>
          </p:cNvPr>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127664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3762868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789D3-2A2A-3F76-E7C7-CD975D6AF6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73B60-EFEC-AFE2-1822-184FFDB84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4D2BE0-2B18-BC38-6EDA-39665F7298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9A459F-0925-681A-D67B-B5DC821BF845}"/>
              </a:ext>
            </a:extLst>
          </p:cNvPr>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3209524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8A5E3-A7E0-5838-CD86-0F21F0277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D4E145-E0F1-633F-EB2F-1634106501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EDDE85-068D-E118-E44D-D0B569F631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4247A6-C27F-5733-F932-8D360DA12942}"/>
              </a:ext>
            </a:extLst>
          </p:cNvPr>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27862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A7247-BC68-CF7C-1E55-237EDBC96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432D3-4693-FBBF-8CDA-35E8A41257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049B2C-249D-F6C9-C9BF-580E6C19A3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6BCE19-5360-E5FE-3ABC-7AC32BF621D7}"/>
              </a:ext>
            </a:extLst>
          </p:cNvPr>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1232219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E406A-221A-6363-432B-E6C0C26FD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A9ED02-78FE-E594-D31A-25034A6D1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6DB08-F331-7C09-3ACE-7527F5241B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AA859-FC1F-3827-F978-4AA59BAC6A82}"/>
              </a:ext>
            </a:extLst>
          </p:cNvPr>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2290175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3459A-96E4-8873-4996-DF1A43516E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4CC72-7029-1777-2687-29315B745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15651A-F5A9-7240-9844-274CDE70F7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001B32-B265-7318-E98A-CFE4948CF12C}"/>
              </a:ext>
            </a:extLst>
          </p:cNvPr>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2366621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smtClean="0"/>
              <a:t>12/31/2024</a:t>
            </a:fld>
            <a:endParaRPr lang="en-US"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ictures with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0"/>
            <a:ext cx="12192000" cy="6857999"/>
          </a:xfrm>
        </p:spPr>
        <p:txBody>
          <a:bodyPr>
            <a:normAutofit/>
          </a:bodyPr>
          <a:lstStyle>
            <a:lvl1pPr marL="0" indent="0" algn="ctr">
              <a:buNone/>
              <a:defRPr sz="2000">
                <a:solidFill>
                  <a:schemeClr val="bg2">
                    <a:lumMod val="20000"/>
                    <a:lumOff val="8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t" anchorCtr="0"/>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1552419" y="188780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12/31/2024</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844273" y="1883115"/>
            <a:ext cx="576000" cy="576000"/>
          </a:xfrm>
        </p:spPr>
        <p:txBody>
          <a:bodyPr>
            <a:normAutofit/>
          </a:bodyPr>
          <a:lstStyle>
            <a:lvl1pPr marL="0" indent="0" algn="ctr">
              <a:buNone/>
              <a:defRPr sz="400"/>
            </a:lvl1pPr>
          </a:lstStyle>
          <a:p>
            <a:r>
              <a:rPr lang="en-US"/>
              <a:t>Click icon to add picture</a:t>
            </a:r>
            <a:endParaRPr lang="en-US"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844273" y="3573118"/>
            <a:ext cx="576000" cy="576000"/>
          </a:xfrm>
        </p:spPr>
        <p:txBody>
          <a:bodyPr>
            <a:normAutofit/>
          </a:bodyPr>
          <a:lstStyle>
            <a:lvl1pPr marL="0" indent="0" algn="ctr">
              <a:buNone/>
              <a:defRPr sz="400"/>
            </a:lvl1pPr>
          </a:lstStyle>
          <a:p>
            <a:r>
              <a:rPr lang="en-US"/>
              <a:t>Click icon to add picture</a:t>
            </a:r>
            <a:endParaRPr lang="en-US"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1552418" y="357546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844273" y="5263121"/>
            <a:ext cx="576000" cy="576000"/>
          </a:xfrm>
        </p:spPr>
        <p:txBody>
          <a:bodyPr>
            <a:normAutofit/>
          </a:bodyPr>
          <a:lstStyle>
            <a:lvl1pPr marL="0" indent="0" algn="ctr">
              <a:buNone/>
              <a:defRPr sz="400"/>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1552418" y="5263122"/>
            <a:ext cx="4057961" cy="775728"/>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8061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smtClean="0"/>
              <a:t>12/31/2024</a:t>
            </a:fld>
            <a:endParaRPr lang="en-US"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smtClean="0"/>
              <a:t>12/31/2024</a:t>
            </a:fld>
            <a:endParaRPr lang="en-US"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12/31/2024</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12/31/2024</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12/31/2024</a:t>
            </a:fld>
            <a:endParaRPr lang="en-US"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smtClean="0"/>
              <a:t>12/31/2024</a:t>
            </a:fld>
            <a:endParaRPr lang="en-US"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smtClean="0"/>
              <a:t>12/31/2024</a:t>
            </a:fld>
            <a:endParaRPr lang="en-US"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12/31/2024</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12/31/2024</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28.sv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hyperlink" Target="http://www.linkedin.com/in/ankitrai259" TargetMode="External"/><Relationship Id="rId10" Type="http://schemas.openxmlformats.org/officeDocument/2006/relationships/image" Target="../media/image31.png"/><Relationship Id="rId4" Type="http://schemas.openxmlformats.org/officeDocument/2006/relationships/hyperlink" Target="mailto:ankittrai0410@gmail.com" TargetMode="External"/><Relationship Id="rId9"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6E06FC-5CC6-B2D2-B3CC-07414830FD8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4" name="object 3" descr="People with documents">
            <a:extLst>
              <a:ext uri="{FF2B5EF4-FFF2-40B4-BE49-F238E27FC236}">
                <a16:creationId xmlns:a16="http://schemas.microsoft.com/office/drawing/2014/main" id="{0CA2E80D-F3EC-4A5F-8E65-56FEA206EE0F}"/>
              </a:ext>
            </a:extLst>
          </p:cNvPr>
          <p:cNvSpPr/>
          <p:nvPr/>
        </p:nvSpPr>
        <p:spPr>
          <a:xfrm>
            <a:off x="0" y="0"/>
            <a:ext cx="121920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020"/>
            </a:schemeClr>
          </a:solidFill>
          <a:ln>
            <a:no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a:xfrm>
            <a:off x="2037735" y="1962878"/>
            <a:ext cx="8116530" cy="1221350"/>
          </a:xfrm>
        </p:spPr>
        <p:txBody>
          <a:bodyPr>
            <a:normAutofit fontScale="90000"/>
          </a:bodyPr>
          <a:lstStyle/>
          <a:p>
            <a:pPr>
              <a:lnSpc>
                <a:spcPct val="125000"/>
              </a:lnSpc>
            </a:pPr>
            <a:r>
              <a:rPr lang="en-US" sz="5000" dirty="0">
                <a:latin typeface="Rockwell Extra Bold" panose="02060903040505020403" pitchFamily="18" charset="0"/>
              </a:rPr>
              <a:t>Goodcabs Insights 360</a:t>
            </a:r>
            <a:endParaRPr lang="en-US" sz="5000" dirty="0">
              <a:solidFill>
                <a:schemeClr val="bg1"/>
              </a:solidFill>
              <a:latin typeface="Rockwell Extra Bold" panose="02060903040505020403" pitchFamily="18" charset="0"/>
            </a:endParaRPr>
          </a:p>
        </p:txBody>
      </p:sp>
      <p:sp>
        <p:nvSpPr>
          <p:cNvPr id="6" name="object 7" descr="Beige rectangle">
            <a:extLst>
              <a:ext uri="{FF2B5EF4-FFF2-40B4-BE49-F238E27FC236}">
                <a16:creationId xmlns:a16="http://schemas.microsoft.com/office/drawing/2014/main" id="{B36975AA-C62E-46BE-9382-E2CF56FDF817}"/>
              </a:ext>
            </a:extLst>
          </p:cNvPr>
          <p:cNvSpPr/>
          <p:nvPr/>
        </p:nvSpPr>
        <p:spPr>
          <a:xfrm flipV="1">
            <a:off x="1927123" y="3184227"/>
            <a:ext cx="8337754" cy="45719"/>
          </a:xfrm>
          <a:custGeom>
            <a:avLst/>
            <a:gdLst/>
            <a:ahLst/>
            <a:cxnLst/>
            <a:rect l="l" t="t" r="r" b="b"/>
            <a:pathLst>
              <a:path w="3935729">
                <a:moveTo>
                  <a:pt x="0" y="0"/>
                </a:moveTo>
                <a:lnTo>
                  <a:pt x="3935349" y="0"/>
                </a:lnTo>
              </a:path>
            </a:pathLst>
          </a:custGeom>
          <a:ln w="54863">
            <a:solidFill>
              <a:schemeClr val="accent1">
                <a:lumMod val="60000"/>
                <a:lumOff val="40000"/>
              </a:schemeClr>
            </a:solidFill>
          </a:ln>
        </p:spPr>
        <p:txBody>
          <a:bodyPr wrap="square" lIns="0" tIns="0" rIns="0" bIns="0" rtlCol="0"/>
          <a:lstStyle/>
          <a:p>
            <a:endParaRPr lang="en-US" dirty="0"/>
          </a:p>
        </p:txBody>
      </p:sp>
      <p:pic>
        <p:nvPicPr>
          <p:cNvPr id="12" name="Picture 11">
            <a:extLst>
              <a:ext uri="{FF2B5EF4-FFF2-40B4-BE49-F238E27FC236}">
                <a16:creationId xmlns:a16="http://schemas.microsoft.com/office/drawing/2014/main" id="{DEE54244-C8C1-5242-E6BD-419286A05BC3}"/>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4935435" y="317606"/>
            <a:ext cx="2180453" cy="1696840"/>
          </a:xfrm>
          <a:prstGeom prst="rect">
            <a:avLst/>
          </a:prstGeom>
        </p:spPr>
      </p:pic>
      <p:grpSp>
        <p:nvGrpSpPr>
          <p:cNvPr id="9" name="Group 8">
            <a:extLst>
              <a:ext uri="{FF2B5EF4-FFF2-40B4-BE49-F238E27FC236}">
                <a16:creationId xmlns:a16="http://schemas.microsoft.com/office/drawing/2014/main" id="{2D5A14D0-E977-DDA5-90DA-CF3CAE2E0B5E}"/>
              </a:ext>
            </a:extLst>
          </p:cNvPr>
          <p:cNvGrpSpPr/>
          <p:nvPr/>
        </p:nvGrpSpPr>
        <p:grpSpPr>
          <a:xfrm>
            <a:off x="4762500" y="5569509"/>
            <a:ext cx="2667000" cy="720213"/>
            <a:chOff x="5240593" y="5569509"/>
            <a:chExt cx="2667000" cy="720213"/>
          </a:xfrm>
        </p:grpSpPr>
        <p:pic>
          <p:nvPicPr>
            <p:cNvPr id="7" name="Picture 6">
              <a:extLst>
                <a:ext uri="{FF2B5EF4-FFF2-40B4-BE49-F238E27FC236}">
                  <a16:creationId xmlns:a16="http://schemas.microsoft.com/office/drawing/2014/main" id="{113F5888-A291-55B6-069B-80C25E805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0593" y="5569509"/>
              <a:ext cx="720213" cy="720213"/>
            </a:xfrm>
            <a:prstGeom prst="flowChartConnector">
              <a:avLst/>
            </a:prstGeom>
          </p:spPr>
        </p:pic>
        <p:sp>
          <p:nvSpPr>
            <p:cNvPr id="8" name="TextBox 7">
              <a:extLst>
                <a:ext uri="{FF2B5EF4-FFF2-40B4-BE49-F238E27FC236}">
                  <a16:creationId xmlns:a16="http://schemas.microsoft.com/office/drawing/2014/main" id="{9F865A20-7F10-A11E-BF02-1D21906CB1EA}"/>
                </a:ext>
              </a:extLst>
            </p:cNvPr>
            <p:cNvSpPr txBox="1"/>
            <p:nvPr/>
          </p:nvSpPr>
          <p:spPr>
            <a:xfrm>
              <a:off x="5960806" y="5606451"/>
              <a:ext cx="1946787" cy="646331"/>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nchor="ctr">
              <a:spAutoFit/>
            </a:bodyPr>
            <a:lstStyle/>
            <a:p>
              <a:r>
                <a:rPr lang="en-US" sz="2200" b="1" dirty="0">
                  <a:solidFill>
                    <a:schemeClr val="bg1">
                      <a:lumMod val="95000"/>
                    </a:schemeClr>
                  </a:solidFill>
                  <a:latin typeface="Cambria" panose="02040503050406030204" pitchFamily="18" charset="0"/>
                  <a:ea typeface="Cambria" panose="02040503050406030204" pitchFamily="18" charset="0"/>
                </a:rPr>
                <a:t>Ankit Rai</a:t>
              </a:r>
            </a:p>
            <a:p>
              <a:r>
                <a:rPr lang="en-US" sz="1400" b="1" i="1" dirty="0">
                  <a:solidFill>
                    <a:schemeClr val="accent1">
                      <a:lumMod val="60000"/>
                      <a:lumOff val="40000"/>
                    </a:schemeClr>
                  </a:solidFill>
                </a:rPr>
                <a:t>Data Analyst</a:t>
              </a:r>
              <a:endParaRPr lang="en-IN" sz="1400" b="1" i="1" dirty="0">
                <a:solidFill>
                  <a:schemeClr val="accent1">
                    <a:lumMod val="60000"/>
                    <a:lumOff val="40000"/>
                  </a:schemeClr>
                </a:solidFill>
              </a:endParaRPr>
            </a:p>
          </p:txBody>
        </p:sp>
      </p:grpSp>
      <p:sp>
        <p:nvSpPr>
          <p:cNvPr id="13" name="Flowchart: Connector 12">
            <a:extLst>
              <a:ext uri="{FF2B5EF4-FFF2-40B4-BE49-F238E27FC236}">
                <a16:creationId xmlns:a16="http://schemas.microsoft.com/office/drawing/2014/main" id="{342B7575-8CB4-DF60-9635-AE3FA8DDC215}"/>
              </a:ext>
            </a:extLst>
          </p:cNvPr>
          <p:cNvSpPr/>
          <p:nvPr/>
        </p:nvSpPr>
        <p:spPr>
          <a:xfrm>
            <a:off x="11554179" y="6174902"/>
            <a:ext cx="357116" cy="365125"/>
          </a:xfrm>
          <a:prstGeom prst="flowChartConnector">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4">
            <a:extLst>
              <a:ext uri="{FF2B5EF4-FFF2-40B4-BE49-F238E27FC236}">
                <a16:creationId xmlns:a16="http://schemas.microsoft.com/office/drawing/2014/main" id="{7EF797BC-0BED-9821-28EA-EEE6DABB243A}"/>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solidFill>
                  <a:schemeClr val="tx1">
                    <a:alpha val="70000"/>
                  </a:schemeClr>
                </a:solidFill>
              </a:rPr>
              <a:t>1</a:t>
            </a:fld>
            <a:endParaRPr lang="en-US" dirty="0">
              <a:solidFill>
                <a:schemeClr val="tx1">
                  <a:alpha val="70000"/>
                </a:schemeClr>
              </a:solidFill>
            </a:endParaRPr>
          </a:p>
        </p:txBody>
      </p:sp>
    </p:spTree>
    <p:extLst>
      <p:ext uri="{BB962C8B-B14F-4D97-AF65-F5344CB8AC3E}">
        <p14:creationId xmlns:p14="http://schemas.microsoft.com/office/powerpoint/2010/main" val="1093556016"/>
      </p:ext>
    </p:extLst>
  </p:cSld>
  <p:clrMapOvr>
    <a:masterClrMapping/>
  </p:clrMapOvr>
  <mc:AlternateContent xmlns:mc="http://schemas.openxmlformats.org/markup-compatibility/2006" xmlns:p14="http://schemas.microsoft.com/office/powerpoint/2010/main">
    <mc:Choice Requires="p14">
      <p:transition spd="slow" p14:dur="2000" advTm="17855"/>
    </mc:Choice>
    <mc:Fallback xmlns="">
      <p:transition spd="slow" advTm="1785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6FB74-D6DD-C9B7-F350-37EC3A427BA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B723B2B-E656-AE30-BDA9-B37BB8A8A485}"/>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FA42699D-19E7-56A1-779E-232EE92B71FA}"/>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79309DEC-EEF4-ED1E-38E6-D5AE730C8E3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7C0F8688-92C4-AC58-A0B8-B177CC19735D}"/>
              </a:ext>
            </a:extLst>
          </p:cNvPr>
          <p:cNvSpPr>
            <a:spLocks noGrp="1"/>
          </p:cNvSpPr>
          <p:nvPr>
            <p:ph type="sldNum" sz="quarter" idx="12"/>
          </p:nvPr>
        </p:nvSpPr>
        <p:spPr/>
        <p:txBody>
          <a:bodyPr/>
          <a:lstStyle/>
          <a:p>
            <a:fld id="{82EE24B5-652C-4DB5-B7C3-B5BBEC1280B1}" type="slidenum">
              <a:rPr lang="en-US" smtClean="0"/>
              <a:t>10</a:t>
            </a:fld>
            <a:endParaRPr lang="en-US" dirty="0"/>
          </a:p>
        </p:txBody>
      </p:sp>
      <p:sp>
        <p:nvSpPr>
          <p:cNvPr id="2" name="TextBox 1">
            <a:extLst>
              <a:ext uri="{FF2B5EF4-FFF2-40B4-BE49-F238E27FC236}">
                <a16:creationId xmlns:a16="http://schemas.microsoft.com/office/drawing/2014/main" id="{7D047B70-87DE-C14A-7E2B-888E83DFFA16}"/>
              </a:ext>
            </a:extLst>
          </p:cNvPr>
          <p:cNvSpPr txBox="1"/>
          <p:nvPr/>
        </p:nvSpPr>
        <p:spPr>
          <a:xfrm>
            <a:off x="432620" y="317972"/>
            <a:ext cx="7570838" cy="584775"/>
          </a:xfrm>
          <a:prstGeom prst="rect">
            <a:avLst/>
          </a:prstGeom>
          <a:noFill/>
        </p:spPr>
        <p:txBody>
          <a:bodyPr wrap="square" rtlCol="0">
            <a:spAutoFit/>
          </a:bodyPr>
          <a:lstStyle/>
          <a:p>
            <a:r>
              <a:rPr lang="en-US" sz="3200" b="1" dirty="0">
                <a:solidFill>
                  <a:schemeClr val="bg2">
                    <a:lumMod val="20000"/>
                    <a:lumOff val="80000"/>
                  </a:schemeClr>
                </a:solidFill>
                <a:latin typeface="+mj-lt"/>
              </a:rPr>
              <a:t>5.Monthly actual and target total trips</a:t>
            </a:r>
            <a:endParaRPr lang="en-IN" sz="3200" b="1" dirty="0">
              <a:solidFill>
                <a:schemeClr val="bg2">
                  <a:lumMod val="20000"/>
                  <a:lumOff val="80000"/>
                </a:schemeClr>
              </a:solidFill>
              <a:latin typeface="+mj-lt"/>
            </a:endParaRPr>
          </a:p>
        </p:txBody>
      </p:sp>
      <p:cxnSp>
        <p:nvCxnSpPr>
          <p:cNvPr id="3" name="Straight Connector 2">
            <a:extLst>
              <a:ext uri="{FF2B5EF4-FFF2-40B4-BE49-F238E27FC236}">
                <a16:creationId xmlns:a16="http://schemas.microsoft.com/office/drawing/2014/main" id="{3E568DEF-57F2-C1B0-217F-DD73BC1E27C1}"/>
              </a:ext>
            </a:extLst>
          </p:cNvPr>
          <p:cNvCxnSpPr>
            <a:cxnSpLocks/>
          </p:cNvCxnSpPr>
          <p:nvPr/>
        </p:nvCxnSpPr>
        <p:spPr>
          <a:xfrm>
            <a:off x="550608" y="922412"/>
            <a:ext cx="7610166" cy="0"/>
          </a:xfrm>
          <a:prstGeom prst="line">
            <a:avLst/>
          </a:prstGeom>
          <a:ln>
            <a:solidFill>
              <a:schemeClr val="accent1">
                <a:lumMod val="40000"/>
                <a:lumOff val="60000"/>
              </a:schemeClr>
            </a:solidFill>
          </a:ln>
        </p:spPr>
        <p:style>
          <a:lnRef idx="3">
            <a:schemeClr val="accent6"/>
          </a:lnRef>
          <a:fillRef idx="0">
            <a:schemeClr val="accent6"/>
          </a:fillRef>
          <a:effectRef idx="2">
            <a:schemeClr val="accent6"/>
          </a:effectRef>
          <a:fontRef idx="minor">
            <a:schemeClr val="tx1"/>
          </a:fontRef>
        </p:style>
      </p:cxnSp>
      <p:pic>
        <p:nvPicPr>
          <p:cNvPr id="10" name="Picture 9">
            <a:extLst>
              <a:ext uri="{FF2B5EF4-FFF2-40B4-BE49-F238E27FC236}">
                <a16:creationId xmlns:a16="http://schemas.microsoft.com/office/drawing/2014/main" id="{5A91E561-E14A-1C40-F2AB-B7F3D2860785}"/>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550608" y="1220719"/>
            <a:ext cx="8485238" cy="3117989"/>
          </a:xfrm>
          <a:prstGeom prst="rect">
            <a:avLst/>
          </a:prstGeom>
        </p:spPr>
      </p:pic>
      <p:pic>
        <p:nvPicPr>
          <p:cNvPr id="12" name="Picture 11">
            <a:extLst>
              <a:ext uri="{FF2B5EF4-FFF2-40B4-BE49-F238E27FC236}">
                <a16:creationId xmlns:a16="http://schemas.microsoft.com/office/drawing/2014/main" id="{3EF3BE42-ACC4-4EBA-1FDE-58278AA95DFA}"/>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553299" y="4963078"/>
            <a:ext cx="5754888" cy="1703193"/>
          </a:xfrm>
          <a:prstGeom prst="rect">
            <a:avLst/>
          </a:prstGeom>
        </p:spPr>
      </p:pic>
      <p:sp>
        <p:nvSpPr>
          <p:cNvPr id="14" name="TextBox 13">
            <a:extLst>
              <a:ext uri="{FF2B5EF4-FFF2-40B4-BE49-F238E27FC236}">
                <a16:creationId xmlns:a16="http://schemas.microsoft.com/office/drawing/2014/main" id="{30CB34CF-E9BE-300D-3065-F5C0F1B1B9FD}"/>
              </a:ext>
            </a:extLst>
          </p:cNvPr>
          <p:cNvSpPr txBox="1"/>
          <p:nvPr/>
        </p:nvSpPr>
        <p:spPr>
          <a:xfrm>
            <a:off x="550608" y="4586683"/>
            <a:ext cx="1071715" cy="369332"/>
          </a:xfrm>
          <a:prstGeom prst="rect">
            <a:avLst/>
          </a:prstGeom>
          <a:noFill/>
        </p:spPr>
        <p:txBody>
          <a:bodyPr wrap="square" rtlCol="0">
            <a:spAutoFit/>
          </a:bodyPr>
          <a:lstStyle/>
          <a:p>
            <a:r>
              <a:rPr lang="en-US" b="1" dirty="0">
                <a:solidFill>
                  <a:schemeClr val="bg1">
                    <a:lumMod val="95000"/>
                  </a:schemeClr>
                </a:solidFill>
              </a:rPr>
              <a:t>Output:</a:t>
            </a:r>
            <a:endParaRPr lang="en-IN" b="1" dirty="0">
              <a:solidFill>
                <a:schemeClr val="bg1">
                  <a:lumMod val="95000"/>
                </a:schemeClr>
              </a:solidFill>
            </a:endParaRPr>
          </a:p>
        </p:txBody>
      </p:sp>
    </p:spTree>
    <p:extLst>
      <p:ext uri="{BB962C8B-B14F-4D97-AF65-F5344CB8AC3E}">
        <p14:creationId xmlns:p14="http://schemas.microsoft.com/office/powerpoint/2010/main" val="2555009064"/>
      </p:ext>
    </p:extLst>
  </p:cSld>
  <p:clrMapOvr>
    <a:masterClrMapping/>
  </p:clrMapOvr>
  <mc:AlternateContent xmlns:mc="http://schemas.openxmlformats.org/markup-compatibility/2006" xmlns:p14="http://schemas.microsoft.com/office/powerpoint/2010/main">
    <mc:Choice Requires="p14">
      <p:transition spd="slow" p14:dur="2000" advTm="28356"/>
    </mc:Choice>
    <mc:Fallback xmlns="">
      <p:transition spd="slow" advTm="283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57690-A13A-3873-556C-A691F74A28E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35B731E-222F-43F6-29CA-A8273ED93DB0}"/>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22D7A7CC-235E-F438-45C1-B60FB1B90E40}"/>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7B23EAF3-5677-051B-B601-01A97779971D}"/>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5931E433-2C0B-3A6A-D1C5-490ECBBFA359}"/>
              </a:ext>
            </a:extLst>
          </p:cNvPr>
          <p:cNvSpPr>
            <a:spLocks noGrp="1"/>
          </p:cNvSpPr>
          <p:nvPr>
            <p:ph type="sldNum" sz="quarter" idx="12"/>
          </p:nvPr>
        </p:nvSpPr>
        <p:spPr/>
        <p:txBody>
          <a:bodyPr/>
          <a:lstStyle/>
          <a:p>
            <a:fld id="{82EE24B5-652C-4DB5-B7C3-B5BBEC1280B1}" type="slidenum">
              <a:rPr lang="en-US" smtClean="0"/>
              <a:t>11</a:t>
            </a:fld>
            <a:endParaRPr lang="en-US" dirty="0"/>
          </a:p>
        </p:txBody>
      </p:sp>
      <p:sp>
        <p:nvSpPr>
          <p:cNvPr id="2" name="TextBox 1">
            <a:extLst>
              <a:ext uri="{FF2B5EF4-FFF2-40B4-BE49-F238E27FC236}">
                <a16:creationId xmlns:a16="http://schemas.microsoft.com/office/drawing/2014/main" id="{3FA17418-A047-C306-36E4-ABC0D2C706E5}"/>
              </a:ext>
            </a:extLst>
          </p:cNvPr>
          <p:cNvSpPr txBox="1"/>
          <p:nvPr/>
        </p:nvSpPr>
        <p:spPr>
          <a:xfrm>
            <a:off x="432619" y="317972"/>
            <a:ext cx="10825316" cy="584775"/>
          </a:xfrm>
          <a:prstGeom prst="rect">
            <a:avLst/>
          </a:prstGeom>
          <a:noFill/>
        </p:spPr>
        <p:txBody>
          <a:bodyPr wrap="square" rtlCol="0">
            <a:spAutoFit/>
          </a:bodyPr>
          <a:lstStyle/>
          <a:p>
            <a:r>
              <a:rPr lang="en-US" sz="3200" b="1" dirty="0">
                <a:solidFill>
                  <a:schemeClr val="bg2">
                    <a:lumMod val="20000"/>
                    <a:lumOff val="80000"/>
                  </a:schemeClr>
                </a:solidFill>
                <a:latin typeface="+mj-lt"/>
              </a:rPr>
              <a:t>6.City Level  Repeat Passenger Trip Frequency Count %</a:t>
            </a:r>
            <a:endParaRPr lang="en-IN" sz="3200" b="1" dirty="0">
              <a:solidFill>
                <a:schemeClr val="bg2">
                  <a:lumMod val="20000"/>
                  <a:lumOff val="80000"/>
                </a:schemeClr>
              </a:solidFill>
              <a:latin typeface="+mj-lt"/>
            </a:endParaRPr>
          </a:p>
        </p:txBody>
      </p:sp>
      <p:cxnSp>
        <p:nvCxnSpPr>
          <p:cNvPr id="3" name="Straight Connector 2">
            <a:extLst>
              <a:ext uri="{FF2B5EF4-FFF2-40B4-BE49-F238E27FC236}">
                <a16:creationId xmlns:a16="http://schemas.microsoft.com/office/drawing/2014/main" id="{A257CC7B-8EC7-4B8C-FFA0-E62253C2568D}"/>
              </a:ext>
            </a:extLst>
          </p:cNvPr>
          <p:cNvCxnSpPr>
            <a:cxnSpLocks/>
          </p:cNvCxnSpPr>
          <p:nvPr/>
        </p:nvCxnSpPr>
        <p:spPr>
          <a:xfrm>
            <a:off x="550608" y="922412"/>
            <a:ext cx="10707327" cy="0"/>
          </a:xfrm>
          <a:prstGeom prst="line">
            <a:avLst/>
          </a:prstGeom>
          <a:ln>
            <a:solidFill>
              <a:schemeClr val="accent1">
                <a:lumMod val="40000"/>
                <a:lumOff val="60000"/>
              </a:schemeClr>
            </a:solidFill>
          </a:ln>
        </p:spPr>
        <p:style>
          <a:lnRef idx="3">
            <a:schemeClr val="accent6"/>
          </a:lnRef>
          <a:fillRef idx="0">
            <a:schemeClr val="accent6"/>
          </a:fillRef>
          <a:effectRef idx="2">
            <a:schemeClr val="accent6"/>
          </a:effectRef>
          <a:fontRef idx="minor">
            <a:schemeClr val="tx1"/>
          </a:fontRef>
        </p:style>
      </p:cxnSp>
      <p:pic>
        <p:nvPicPr>
          <p:cNvPr id="10" name="Picture 9">
            <a:extLst>
              <a:ext uri="{FF2B5EF4-FFF2-40B4-BE49-F238E27FC236}">
                <a16:creationId xmlns:a16="http://schemas.microsoft.com/office/drawing/2014/main" id="{D3176A87-9F44-3EE6-D915-69CC066230FD}"/>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432490" y="1755559"/>
            <a:ext cx="11327020" cy="4249628"/>
          </a:xfrm>
          <a:prstGeom prst="rect">
            <a:avLst/>
          </a:prstGeom>
        </p:spPr>
      </p:pic>
    </p:spTree>
    <p:extLst>
      <p:ext uri="{BB962C8B-B14F-4D97-AF65-F5344CB8AC3E}">
        <p14:creationId xmlns:p14="http://schemas.microsoft.com/office/powerpoint/2010/main" val="4159685693"/>
      </p:ext>
    </p:extLst>
  </p:cSld>
  <p:clrMapOvr>
    <a:masterClrMapping/>
  </p:clrMapOvr>
  <mc:AlternateContent xmlns:mc="http://schemas.openxmlformats.org/markup-compatibility/2006" xmlns:p14="http://schemas.microsoft.com/office/powerpoint/2010/main">
    <mc:Choice Requires="p14">
      <p:transition spd="slow" p14:dur="2000" advTm="17034"/>
    </mc:Choice>
    <mc:Fallback xmlns="">
      <p:transition spd="slow" advTm="1703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300EE-E9F7-85C5-59BD-7A9DE4DC6CA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5E0E856-EC26-E628-97D4-A648EDB5D8E9}"/>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36D9FE10-F150-E935-82C1-74673CC8BF1F}"/>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B1CD74E0-D9B8-33B7-69DB-87F6BECB1AE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1259F7B8-3A5F-5EE2-8C47-72DCB3EE32C4}"/>
              </a:ext>
            </a:extLst>
          </p:cNvPr>
          <p:cNvSpPr>
            <a:spLocks noGrp="1"/>
          </p:cNvSpPr>
          <p:nvPr>
            <p:ph type="sldNum" sz="quarter" idx="12"/>
          </p:nvPr>
        </p:nvSpPr>
        <p:spPr/>
        <p:txBody>
          <a:bodyPr/>
          <a:lstStyle/>
          <a:p>
            <a:fld id="{82EE24B5-652C-4DB5-B7C3-B5BBEC1280B1}" type="slidenum">
              <a:rPr lang="en-US" smtClean="0"/>
              <a:t>12</a:t>
            </a:fld>
            <a:endParaRPr lang="en-US" dirty="0"/>
          </a:p>
        </p:txBody>
      </p:sp>
      <p:pic>
        <p:nvPicPr>
          <p:cNvPr id="7" name="Picture 6">
            <a:extLst>
              <a:ext uri="{FF2B5EF4-FFF2-40B4-BE49-F238E27FC236}">
                <a16:creationId xmlns:a16="http://schemas.microsoft.com/office/drawing/2014/main" id="{81AFC996-0372-E9DD-20C9-A52FB08ADC4B}"/>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439744" y="1454354"/>
            <a:ext cx="11122493" cy="3949291"/>
          </a:xfrm>
          <a:prstGeom prst="rect">
            <a:avLst/>
          </a:prstGeom>
        </p:spPr>
      </p:pic>
      <p:sp>
        <p:nvSpPr>
          <p:cNvPr id="10" name="TextBox 9">
            <a:extLst>
              <a:ext uri="{FF2B5EF4-FFF2-40B4-BE49-F238E27FC236}">
                <a16:creationId xmlns:a16="http://schemas.microsoft.com/office/drawing/2014/main" id="{4E04306F-5100-B426-4D64-3499BEC17D52}"/>
              </a:ext>
            </a:extLst>
          </p:cNvPr>
          <p:cNvSpPr txBox="1"/>
          <p:nvPr/>
        </p:nvSpPr>
        <p:spPr>
          <a:xfrm>
            <a:off x="439744" y="751532"/>
            <a:ext cx="1474838" cy="461665"/>
          </a:xfrm>
          <a:prstGeom prst="rect">
            <a:avLst/>
          </a:prstGeom>
          <a:noFill/>
        </p:spPr>
        <p:txBody>
          <a:bodyPr wrap="square" rtlCol="0">
            <a:spAutoFit/>
          </a:bodyPr>
          <a:lstStyle/>
          <a:p>
            <a:r>
              <a:rPr lang="en-US" sz="2400" b="1" dirty="0">
                <a:solidFill>
                  <a:schemeClr val="bg1">
                    <a:lumMod val="95000"/>
                  </a:schemeClr>
                </a:solidFill>
              </a:rPr>
              <a:t>Output:</a:t>
            </a:r>
            <a:endParaRPr lang="en-IN" sz="2400" b="1" dirty="0">
              <a:solidFill>
                <a:schemeClr val="bg1">
                  <a:lumMod val="95000"/>
                </a:schemeClr>
              </a:solidFill>
            </a:endParaRPr>
          </a:p>
        </p:txBody>
      </p:sp>
    </p:spTree>
    <p:extLst>
      <p:ext uri="{BB962C8B-B14F-4D97-AF65-F5344CB8AC3E}">
        <p14:creationId xmlns:p14="http://schemas.microsoft.com/office/powerpoint/2010/main" val="3890558726"/>
      </p:ext>
    </p:extLst>
  </p:cSld>
  <p:clrMapOvr>
    <a:masterClrMapping/>
  </p:clrMapOvr>
  <mc:AlternateContent xmlns:mc="http://schemas.openxmlformats.org/markup-compatibility/2006" xmlns:p14="http://schemas.microsoft.com/office/powerpoint/2010/main">
    <mc:Choice Requires="p14">
      <p:transition spd="slow" p14:dur="2000" advTm="30653"/>
    </mc:Choice>
    <mc:Fallback xmlns="">
      <p:transition spd="slow" advTm="3065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41541-D2D4-34B9-86A4-2D5416BFC95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7585CF4-1268-07C5-776F-435C0C20358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DE25AAB2-55A9-AF82-99DA-AB2CEBF338BC}"/>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4B573C73-316A-263C-8000-9F508F263570}"/>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A44754A6-BE86-A9E8-2295-B49B50BB6646}"/>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2" name="TextBox 1">
            <a:extLst>
              <a:ext uri="{FF2B5EF4-FFF2-40B4-BE49-F238E27FC236}">
                <a16:creationId xmlns:a16="http://schemas.microsoft.com/office/drawing/2014/main" id="{369C914D-06F4-7940-208A-0BC65C1F12E9}"/>
              </a:ext>
            </a:extLst>
          </p:cNvPr>
          <p:cNvSpPr txBox="1"/>
          <p:nvPr/>
        </p:nvSpPr>
        <p:spPr>
          <a:xfrm>
            <a:off x="432619" y="317972"/>
            <a:ext cx="11307097" cy="584775"/>
          </a:xfrm>
          <a:prstGeom prst="rect">
            <a:avLst/>
          </a:prstGeom>
          <a:noFill/>
        </p:spPr>
        <p:txBody>
          <a:bodyPr wrap="square" rtlCol="0">
            <a:spAutoFit/>
          </a:bodyPr>
          <a:lstStyle/>
          <a:p>
            <a:r>
              <a:rPr lang="en-US" sz="3200" b="1" dirty="0">
                <a:solidFill>
                  <a:schemeClr val="bg2">
                    <a:lumMod val="20000"/>
                    <a:lumOff val="80000"/>
                  </a:schemeClr>
                </a:solidFill>
                <a:latin typeface="+mj-lt"/>
              </a:rPr>
              <a:t>  7.Cities With Highest And Lowest Total New Passengers </a:t>
            </a:r>
            <a:endParaRPr lang="en-IN" sz="3200" b="1" dirty="0">
              <a:solidFill>
                <a:schemeClr val="bg2">
                  <a:lumMod val="20000"/>
                  <a:lumOff val="80000"/>
                </a:schemeClr>
              </a:solidFill>
              <a:latin typeface="+mj-lt"/>
            </a:endParaRPr>
          </a:p>
        </p:txBody>
      </p:sp>
      <p:cxnSp>
        <p:nvCxnSpPr>
          <p:cNvPr id="3" name="Straight Connector 2">
            <a:extLst>
              <a:ext uri="{FF2B5EF4-FFF2-40B4-BE49-F238E27FC236}">
                <a16:creationId xmlns:a16="http://schemas.microsoft.com/office/drawing/2014/main" id="{44678DB4-E54B-D76D-0C88-3B5724C6C2E4}"/>
              </a:ext>
            </a:extLst>
          </p:cNvPr>
          <p:cNvCxnSpPr>
            <a:cxnSpLocks/>
          </p:cNvCxnSpPr>
          <p:nvPr/>
        </p:nvCxnSpPr>
        <p:spPr>
          <a:xfrm flipV="1">
            <a:off x="747251" y="902747"/>
            <a:ext cx="10992465" cy="19665"/>
          </a:xfrm>
          <a:prstGeom prst="line">
            <a:avLst/>
          </a:prstGeom>
          <a:ln>
            <a:solidFill>
              <a:schemeClr val="accent1">
                <a:lumMod val="40000"/>
                <a:lumOff val="60000"/>
              </a:schemeClr>
            </a:solidFill>
          </a:ln>
        </p:spPr>
        <p:style>
          <a:lnRef idx="3">
            <a:schemeClr val="accent6"/>
          </a:lnRef>
          <a:fillRef idx="0">
            <a:schemeClr val="accent6"/>
          </a:fillRef>
          <a:effectRef idx="2">
            <a:schemeClr val="accent6"/>
          </a:effectRef>
          <a:fontRef idx="minor">
            <a:schemeClr val="tx1"/>
          </a:fontRef>
        </p:style>
      </p:cxnSp>
      <p:pic>
        <p:nvPicPr>
          <p:cNvPr id="10" name="Picture 9">
            <a:extLst>
              <a:ext uri="{FF2B5EF4-FFF2-40B4-BE49-F238E27FC236}">
                <a16:creationId xmlns:a16="http://schemas.microsoft.com/office/drawing/2014/main" id="{78777AC5-8DEA-D987-D73D-422A9D13D222}"/>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747251" y="1094872"/>
            <a:ext cx="7908137" cy="2602963"/>
          </a:xfrm>
          <a:prstGeom prst="rect">
            <a:avLst/>
          </a:prstGeom>
        </p:spPr>
      </p:pic>
      <p:pic>
        <p:nvPicPr>
          <p:cNvPr id="12" name="Picture 11">
            <a:extLst>
              <a:ext uri="{FF2B5EF4-FFF2-40B4-BE49-F238E27FC236}">
                <a16:creationId xmlns:a16="http://schemas.microsoft.com/office/drawing/2014/main" id="{ADACE859-9572-A01F-8CDD-48B460BAA36A}"/>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747251" y="4372064"/>
            <a:ext cx="6830378" cy="2353003"/>
          </a:xfrm>
          <a:prstGeom prst="rect">
            <a:avLst/>
          </a:prstGeom>
        </p:spPr>
      </p:pic>
      <p:sp>
        <p:nvSpPr>
          <p:cNvPr id="14" name="TextBox 13">
            <a:extLst>
              <a:ext uri="{FF2B5EF4-FFF2-40B4-BE49-F238E27FC236}">
                <a16:creationId xmlns:a16="http://schemas.microsoft.com/office/drawing/2014/main" id="{AE95E89F-A1F1-C8F9-EFA1-AFA1160CFFFA}"/>
              </a:ext>
            </a:extLst>
          </p:cNvPr>
          <p:cNvSpPr txBox="1"/>
          <p:nvPr/>
        </p:nvSpPr>
        <p:spPr>
          <a:xfrm>
            <a:off x="747251" y="3953712"/>
            <a:ext cx="1071715" cy="369332"/>
          </a:xfrm>
          <a:prstGeom prst="rect">
            <a:avLst/>
          </a:prstGeom>
          <a:noFill/>
        </p:spPr>
        <p:txBody>
          <a:bodyPr wrap="square" rtlCol="0">
            <a:spAutoFit/>
          </a:bodyPr>
          <a:lstStyle/>
          <a:p>
            <a:r>
              <a:rPr lang="en-US" b="1" dirty="0">
                <a:solidFill>
                  <a:schemeClr val="bg1">
                    <a:lumMod val="95000"/>
                  </a:schemeClr>
                </a:solidFill>
              </a:rPr>
              <a:t>Output:</a:t>
            </a:r>
            <a:endParaRPr lang="en-IN" b="1" dirty="0">
              <a:solidFill>
                <a:schemeClr val="bg1">
                  <a:lumMod val="95000"/>
                </a:schemeClr>
              </a:solidFill>
            </a:endParaRPr>
          </a:p>
        </p:txBody>
      </p:sp>
    </p:spTree>
    <p:extLst>
      <p:ext uri="{BB962C8B-B14F-4D97-AF65-F5344CB8AC3E}">
        <p14:creationId xmlns:p14="http://schemas.microsoft.com/office/powerpoint/2010/main" val="2194699550"/>
      </p:ext>
    </p:extLst>
  </p:cSld>
  <p:clrMapOvr>
    <a:masterClrMapping/>
  </p:clrMapOvr>
  <mc:AlternateContent xmlns:mc="http://schemas.openxmlformats.org/markup-compatibility/2006" xmlns:p14="http://schemas.microsoft.com/office/powerpoint/2010/main">
    <mc:Choice Requires="p14">
      <p:transition spd="slow" p14:dur="2000" advTm="58993"/>
    </mc:Choice>
    <mc:Fallback xmlns="">
      <p:transition spd="slow" advTm="5899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4D4A1-E3B2-880D-A567-7898460DB08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11C1140-8898-D0E6-E93A-B6219A5DADEA}"/>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A8A34109-0ED8-CB50-538D-BAB805D9D43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4A3DC535-0862-8521-8B5C-3303A9A59D82}"/>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00B27D7E-AC85-4C7F-C827-DA53F000B38A}"/>
              </a:ext>
            </a:extLst>
          </p:cNvPr>
          <p:cNvSpPr>
            <a:spLocks noGrp="1"/>
          </p:cNvSpPr>
          <p:nvPr>
            <p:ph type="sldNum" sz="quarter" idx="12"/>
          </p:nvPr>
        </p:nvSpPr>
        <p:spPr/>
        <p:txBody>
          <a:bodyPr/>
          <a:lstStyle/>
          <a:p>
            <a:fld id="{82EE24B5-652C-4DB5-B7C3-B5BBEC1280B1}" type="slidenum">
              <a:rPr lang="en-US" smtClean="0"/>
              <a:t>14</a:t>
            </a:fld>
            <a:endParaRPr lang="en-US" dirty="0"/>
          </a:p>
        </p:txBody>
      </p:sp>
      <p:sp>
        <p:nvSpPr>
          <p:cNvPr id="2" name="TextBox 1">
            <a:extLst>
              <a:ext uri="{FF2B5EF4-FFF2-40B4-BE49-F238E27FC236}">
                <a16:creationId xmlns:a16="http://schemas.microsoft.com/office/drawing/2014/main" id="{F1348C16-CCCB-C9FF-53E0-7BF8562435C6}"/>
              </a:ext>
            </a:extLst>
          </p:cNvPr>
          <p:cNvSpPr txBox="1"/>
          <p:nvPr/>
        </p:nvSpPr>
        <p:spPr>
          <a:xfrm>
            <a:off x="432620" y="317972"/>
            <a:ext cx="9311148" cy="584775"/>
          </a:xfrm>
          <a:prstGeom prst="rect">
            <a:avLst/>
          </a:prstGeom>
          <a:noFill/>
        </p:spPr>
        <p:txBody>
          <a:bodyPr wrap="square" rtlCol="0">
            <a:spAutoFit/>
          </a:bodyPr>
          <a:lstStyle/>
          <a:p>
            <a:r>
              <a:rPr lang="en-US" sz="3200" b="1" dirty="0">
                <a:solidFill>
                  <a:schemeClr val="bg2">
                    <a:lumMod val="20000"/>
                    <a:lumOff val="80000"/>
                  </a:schemeClr>
                </a:solidFill>
                <a:latin typeface="+mj-lt"/>
              </a:rPr>
              <a:t>8.Month With Highest Revenue For Each City </a:t>
            </a:r>
            <a:endParaRPr lang="en-IN" sz="3200" b="1" dirty="0">
              <a:solidFill>
                <a:schemeClr val="bg2">
                  <a:lumMod val="20000"/>
                  <a:lumOff val="80000"/>
                </a:schemeClr>
              </a:solidFill>
              <a:latin typeface="+mj-lt"/>
            </a:endParaRPr>
          </a:p>
        </p:txBody>
      </p:sp>
      <p:cxnSp>
        <p:nvCxnSpPr>
          <p:cNvPr id="3" name="Straight Connector 2">
            <a:extLst>
              <a:ext uri="{FF2B5EF4-FFF2-40B4-BE49-F238E27FC236}">
                <a16:creationId xmlns:a16="http://schemas.microsoft.com/office/drawing/2014/main" id="{FAC69ECB-0079-A6D8-3C34-A4266CD12F73}"/>
              </a:ext>
            </a:extLst>
          </p:cNvPr>
          <p:cNvCxnSpPr>
            <a:cxnSpLocks/>
          </p:cNvCxnSpPr>
          <p:nvPr/>
        </p:nvCxnSpPr>
        <p:spPr>
          <a:xfrm>
            <a:off x="540776" y="922412"/>
            <a:ext cx="9202992" cy="0"/>
          </a:xfrm>
          <a:prstGeom prst="line">
            <a:avLst/>
          </a:prstGeom>
          <a:ln>
            <a:solidFill>
              <a:schemeClr val="accent1">
                <a:lumMod val="40000"/>
                <a:lumOff val="60000"/>
              </a:schemeClr>
            </a:solidFill>
          </a:ln>
        </p:spPr>
        <p:style>
          <a:lnRef idx="3">
            <a:schemeClr val="accent6"/>
          </a:lnRef>
          <a:fillRef idx="0">
            <a:schemeClr val="accent6"/>
          </a:fillRef>
          <a:effectRef idx="2">
            <a:schemeClr val="accent6"/>
          </a:effectRef>
          <a:fontRef idx="minor">
            <a:schemeClr val="tx1"/>
          </a:fontRef>
        </p:style>
      </p:cxnSp>
      <p:pic>
        <p:nvPicPr>
          <p:cNvPr id="10" name="Picture 9">
            <a:extLst>
              <a:ext uri="{FF2B5EF4-FFF2-40B4-BE49-F238E27FC236}">
                <a16:creationId xmlns:a16="http://schemas.microsoft.com/office/drawing/2014/main" id="{B5C5FF17-64A3-B2FD-BBF2-10B1460AE742}"/>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432620" y="1175755"/>
            <a:ext cx="11033547" cy="5396932"/>
          </a:xfrm>
          <a:prstGeom prst="rect">
            <a:avLst/>
          </a:prstGeom>
        </p:spPr>
      </p:pic>
    </p:spTree>
    <p:extLst>
      <p:ext uri="{BB962C8B-B14F-4D97-AF65-F5344CB8AC3E}">
        <p14:creationId xmlns:p14="http://schemas.microsoft.com/office/powerpoint/2010/main" val="3349669477"/>
      </p:ext>
    </p:extLst>
  </p:cSld>
  <p:clrMapOvr>
    <a:masterClrMapping/>
  </p:clrMapOvr>
  <mc:AlternateContent xmlns:mc="http://schemas.openxmlformats.org/markup-compatibility/2006" xmlns:p14="http://schemas.microsoft.com/office/powerpoint/2010/main">
    <mc:Choice Requires="p14">
      <p:transition spd="slow" p14:dur="2000" advTm="14288"/>
    </mc:Choice>
    <mc:Fallback xmlns="">
      <p:transition spd="slow" advTm="1428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6C80B-DB4C-8E72-8D09-70F97814730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BD6BDCD-0EE6-BFE3-4C55-396EEEB13192}"/>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240A5FCB-4928-8093-7C6E-5B124B14DA77}"/>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A1499C4C-CA6E-C2D0-B0C9-7D76366AB41A}"/>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FAF16DE7-29E1-EEA5-9CE5-B2E563EC5F32}"/>
              </a:ext>
            </a:extLst>
          </p:cNvPr>
          <p:cNvSpPr>
            <a:spLocks noGrp="1"/>
          </p:cNvSpPr>
          <p:nvPr>
            <p:ph type="sldNum" sz="quarter" idx="12"/>
          </p:nvPr>
        </p:nvSpPr>
        <p:spPr/>
        <p:txBody>
          <a:bodyPr/>
          <a:lstStyle/>
          <a:p>
            <a:fld id="{82EE24B5-652C-4DB5-B7C3-B5BBEC1280B1}" type="slidenum">
              <a:rPr lang="en-US" smtClean="0"/>
              <a:t>15</a:t>
            </a:fld>
            <a:endParaRPr lang="en-US" dirty="0"/>
          </a:p>
        </p:txBody>
      </p:sp>
      <p:pic>
        <p:nvPicPr>
          <p:cNvPr id="7" name="Picture 6">
            <a:extLst>
              <a:ext uri="{FF2B5EF4-FFF2-40B4-BE49-F238E27FC236}">
                <a16:creationId xmlns:a16="http://schemas.microsoft.com/office/drawing/2014/main" id="{7E9225D1-E75D-187A-FAF1-2712BBC01B7F}"/>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560439" y="1584010"/>
            <a:ext cx="9763432" cy="4222024"/>
          </a:xfrm>
          <a:prstGeom prst="rect">
            <a:avLst/>
          </a:prstGeom>
        </p:spPr>
      </p:pic>
      <p:sp>
        <p:nvSpPr>
          <p:cNvPr id="10" name="TextBox 9">
            <a:extLst>
              <a:ext uri="{FF2B5EF4-FFF2-40B4-BE49-F238E27FC236}">
                <a16:creationId xmlns:a16="http://schemas.microsoft.com/office/drawing/2014/main" id="{A677D869-E3DC-AE45-4D18-8B42AA92381A}"/>
              </a:ext>
            </a:extLst>
          </p:cNvPr>
          <p:cNvSpPr txBox="1"/>
          <p:nvPr/>
        </p:nvSpPr>
        <p:spPr>
          <a:xfrm>
            <a:off x="560439" y="953728"/>
            <a:ext cx="1435509" cy="461665"/>
          </a:xfrm>
          <a:prstGeom prst="rect">
            <a:avLst/>
          </a:prstGeom>
          <a:noFill/>
        </p:spPr>
        <p:txBody>
          <a:bodyPr wrap="square" rtlCol="0">
            <a:spAutoFit/>
          </a:bodyPr>
          <a:lstStyle/>
          <a:p>
            <a:r>
              <a:rPr lang="en-US" sz="2400" b="1" dirty="0">
                <a:solidFill>
                  <a:schemeClr val="bg1">
                    <a:lumMod val="95000"/>
                  </a:schemeClr>
                </a:solidFill>
              </a:rPr>
              <a:t>Output:</a:t>
            </a:r>
            <a:endParaRPr lang="en-IN" sz="2400" b="1" dirty="0">
              <a:solidFill>
                <a:schemeClr val="bg1">
                  <a:lumMod val="95000"/>
                </a:schemeClr>
              </a:solidFill>
            </a:endParaRPr>
          </a:p>
        </p:txBody>
      </p:sp>
    </p:spTree>
    <p:extLst>
      <p:ext uri="{BB962C8B-B14F-4D97-AF65-F5344CB8AC3E}">
        <p14:creationId xmlns:p14="http://schemas.microsoft.com/office/powerpoint/2010/main" val="153285202"/>
      </p:ext>
    </p:extLst>
  </p:cSld>
  <p:clrMapOvr>
    <a:masterClrMapping/>
  </p:clrMapOvr>
  <mc:AlternateContent xmlns:mc="http://schemas.openxmlformats.org/markup-compatibility/2006" xmlns:p14="http://schemas.microsoft.com/office/powerpoint/2010/main">
    <mc:Choice Requires="p14">
      <p:transition spd="slow" p14:dur="2000" advTm="13561"/>
    </mc:Choice>
    <mc:Fallback xmlns="">
      <p:transition spd="slow" advTm="1356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A1CBB-AD12-270F-706B-6FF4D7B710C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2C4D980-FF3C-A9FC-69F0-2958E202AE52}"/>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ACFD6B90-003C-60D7-77DB-C94190977054}"/>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0EA1C1EE-A986-BA43-A211-76460C2B064A}"/>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AC68D2D4-8881-D11F-7F60-12A716F864B5}"/>
              </a:ext>
            </a:extLst>
          </p:cNvPr>
          <p:cNvSpPr>
            <a:spLocks noGrp="1"/>
          </p:cNvSpPr>
          <p:nvPr>
            <p:ph type="sldNum" sz="quarter" idx="12"/>
          </p:nvPr>
        </p:nvSpPr>
        <p:spPr/>
        <p:txBody>
          <a:bodyPr/>
          <a:lstStyle/>
          <a:p>
            <a:fld id="{82EE24B5-652C-4DB5-B7C3-B5BBEC1280B1}" type="slidenum">
              <a:rPr lang="en-US" smtClean="0"/>
              <a:t>16</a:t>
            </a:fld>
            <a:endParaRPr lang="en-US" dirty="0"/>
          </a:p>
        </p:txBody>
      </p:sp>
      <p:sp>
        <p:nvSpPr>
          <p:cNvPr id="2" name="TextBox 1">
            <a:extLst>
              <a:ext uri="{FF2B5EF4-FFF2-40B4-BE49-F238E27FC236}">
                <a16:creationId xmlns:a16="http://schemas.microsoft.com/office/drawing/2014/main" id="{5DD3B2CC-577F-B89D-D72B-A7DAD2F46697}"/>
              </a:ext>
            </a:extLst>
          </p:cNvPr>
          <p:cNvSpPr txBox="1"/>
          <p:nvPr/>
        </p:nvSpPr>
        <p:spPr>
          <a:xfrm>
            <a:off x="432620" y="317972"/>
            <a:ext cx="6823586" cy="584775"/>
          </a:xfrm>
          <a:prstGeom prst="rect">
            <a:avLst/>
          </a:prstGeom>
          <a:noFill/>
        </p:spPr>
        <p:txBody>
          <a:bodyPr wrap="square" rtlCol="0">
            <a:spAutoFit/>
          </a:bodyPr>
          <a:lstStyle/>
          <a:p>
            <a:r>
              <a:rPr lang="en-US" sz="3200" b="1" dirty="0">
                <a:solidFill>
                  <a:schemeClr val="bg2">
                    <a:lumMod val="20000"/>
                    <a:lumOff val="80000"/>
                  </a:schemeClr>
                </a:solidFill>
                <a:latin typeface="+mj-lt"/>
              </a:rPr>
              <a:t>9.Monthly Repeat Passenger Rate</a:t>
            </a:r>
            <a:endParaRPr lang="en-IN" sz="3200" b="1" dirty="0">
              <a:solidFill>
                <a:schemeClr val="bg2">
                  <a:lumMod val="20000"/>
                  <a:lumOff val="80000"/>
                </a:schemeClr>
              </a:solidFill>
              <a:latin typeface="+mj-lt"/>
            </a:endParaRPr>
          </a:p>
        </p:txBody>
      </p:sp>
      <p:cxnSp>
        <p:nvCxnSpPr>
          <p:cNvPr id="3" name="Straight Connector 2">
            <a:extLst>
              <a:ext uri="{FF2B5EF4-FFF2-40B4-BE49-F238E27FC236}">
                <a16:creationId xmlns:a16="http://schemas.microsoft.com/office/drawing/2014/main" id="{238B4993-D713-9EE8-DC6F-B4F9C5F2DB24}"/>
              </a:ext>
            </a:extLst>
          </p:cNvPr>
          <p:cNvCxnSpPr>
            <a:cxnSpLocks/>
          </p:cNvCxnSpPr>
          <p:nvPr/>
        </p:nvCxnSpPr>
        <p:spPr>
          <a:xfrm>
            <a:off x="530944" y="922412"/>
            <a:ext cx="6567948" cy="0"/>
          </a:xfrm>
          <a:prstGeom prst="line">
            <a:avLst/>
          </a:prstGeom>
          <a:ln>
            <a:solidFill>
              <a:schemeClr val="accent1">
                <a:lumMod val="40000"/>
                <a:lumOff val="60000"/>
              </a:schemeClr>
            </a:solidFill>
          </a:ln>
        </p:spPr>
        <p:style>
          <a:lnRef idx="3">
            <a:schemeClr val="accent6"/>
          </a:lnRef>
          <a:fillRef idx="0">
            <a:schemeClr val="accent6"/>
          </a:fillRef>
          <a:effectRef idx="2">
            <a:schemeClr val="accent6"/>
          </a:effectRef>
          <a:fontRef idx="minor">
            <a:schemeClr val="tx1"/>
          </a:fontRef>
        </p:style>
      </p:cxnSp>
      <p:pic>
        <p:nvPicPr>
          <p:cNvPr id="10" name="Picture 9">
            <a:extLst>
              <a:ext uri="{FF2B5EF4-FFF2-40B4-BE49-F238E27FC236}">
                <a16:creationId xmlns:a16="http://schemas.microsoft.com/office/drawing/2014/main" id="{A7EB4436-0499-10E9-AC1B-AFED3172464F}"/>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a:stretch/>
        </p:blipFill>
        <p:spPr>
          <a:xfrm>
            <a:off x="530944" y="1328044"/>
            <a:ext cx="10731977" cy="1248005"/>
          </a:xfrm>
          <a:prstGeom prst="rect">
            <a:avLst/>
          </a:prstGeom>
        </p:spPr>
      </p:pic>
      <p:pic>
        <p:nvPicPr>
          <p:cNvPr id="12" name="Picture 11">
            <a:extLst>
              <a:ext uri="{FF2B5EF4-FFF2-40B4-BE49-F238E27FC236}">
                <a16:creationId xmlns:a16="http://schemas.microsoft.com/office/drawing/2014/main" id="{0B181640-A416-DD81-EA97-7B274BD6A552}"/>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530944" y="3485225"/>
            <a:ext cx="3541077" cy="3054802"/>
          </a:xfrm>
          <a:prstGeom prst="rect">
            <a:avLst/>
          </a:prstGeom>
        </p:spPr>
      </p:pic>
      <p:sp>
        <p:nvSpPr>
          <p:cNvPr id="13" name="TextBox 12">
            <a:extLst>
              <a:ext uri="{FF2B5EF4-FFF2-40B4-BE49-F238E27FC236}">
                <a16:creationId xmlns:a16="http://schemas.microsoft.com/office/drawing/2014/main" id="{AE9C42AF-0FCF-5EF7-1718-7AE1B5CFEEC3}"/>
              </a:ext>
            </a:extLst>
          </p:cNvPr>
          <p:cNvSpPr txBox="1"/>
          <p:nvPr/>
        </p:nvSpPr>
        <p:spPr>
          <a:xfrm>
            <a:off x="530944" y="3059668"/>
            <a:ext cx="1071715" cy="369332"/>
          </a:xfrm>
          <a:prstGeom prst="rect">
            <a:avLst/>
          </a:prstGeom>
          <a:noFill/>
        </p:spPr>
        <p:txBody>
          <a:bodyPr wrap="square" rtlCol="0">
            <a:spAutoFit/>
          </a:bodyPr>
          <a:lstStyle/>
          <a:p>
            <a:r>
              <a:rPr lang="en-US" b="1" dirty="0">
                <a:solidFill>
                  <a:schemeClr val="bg1">
                    <a:lumMod val="95000"/>
                  </a:schemeClr>
                </a:solidFill>
              </a:rPr>
              <a:t>Output:</a:t>
            </a:r>
            <a:endParaRPr lang="en-IN" b="1" dirty="0">
              <a:solidFill>
                <a:schemeClr val="bg1">
                  <a:lumMod val="95000"/>
                </a:schemeClr>
              </a:solidFill>
            </a:endParaRPr>
          </a:p>
        </p:txBody>
      </p:sp>
    </p:spTree>
    <p:extLst>
      <p:ext uri="{BB962C8B-B14F-4D97-AF65-F5344CB8AC3E}">
        <p14:creationId xmlns:p14="http://schemas.microsoft.com/office/powerpoint/2010/main" val="278653604"/>
      </p:ext>
    </p:extLst>
  </p:cSld>
  <p:clrMapOvr>
    <a:masterClrMapping/>
  </p:clrMapOvr>
  <mc:AlternateContent xmlns:mc="http://schemas.openxmlformats.org/markup-compatibility/2006" xmlns:p14="http://schemas.microsoft.com/office/powerpoint/2010/main">
    <mc:Choice Requires="p14">
      <p:transition spd="slow" p14:dur="2000" advTm="33388"/>
    </mc:Choice>
    <mc:Fallback xmlns="">
      <p:transition spd="slow" advTm="3338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98683-F5AC-B220-CFD1-38C03D52065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18A582C-843E-3271-AC59-0ADC1EF17129}"/>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BA30C352-B2BE-C6FA-F5A8-89E846812CE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44B8FB93-37E4-3799-25F7-80A239EAF3B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E2D04B2-9E31-1B48-77E7-0667B0E4F70C}"/>
              </a:ext>
            </a:extLst>
          </p:cNvPr>
          <p:cNvSpPr>
            <a:spLocks noGrp="1"/>
          </p:cNvSpPr>
          <p:nvPr>
            <p:ph type="sldNum" sz="quarter" idx="12"/>
          </p:nvPr>
        </p:nvSpPr>
        <p:spPr/>
        <p:txBody>
          <a:bodyPr/>
          <a:lstStyle/>
          <a:p>
            <a:fld id="{82EE24B5-652C-4DB5-B7C3-B5BBEC1280B1}" type="slidenum">
              <a:rPr lang="en-US" smtClean="0"/>
              <a:t>17</a:t>
            </a:fld>
            <a:endParaRPr lang="en-US" dirty="0"/>
          </a:p>
        </p:txBody>
      </p:sp>
      <p:sp>
        <p:nvSpPr>
          <p:cNvPr id="2" name="TextBox 1">
            <a:extLst>
              <a:ext uri="{FF2B5EF4-FFF2-40B4-BE49-F238E27FC236}">
                <a16:creationId xmlns:a16="http://schemas.microsoft.com/office/drawing/2014/main" id="{94244485-AF2D-E169-646A-3DA527C10B58}"/>
              </a:ext>
            </a:extLst>
          </p:cNvPr>
          <p:cNvSpPr txBox="1"/>
          <p:nvPr/>
        </p:nvSpPr>
        <p:spPr>
          <a:xfrm>
            <a:off x="432620" y="317972"/>
            <a:ext cx="7433186" cy="584775"/>
          </a:xfrm>
          <a:prstGeom prst="rect">
            <a:avLst/>
          </a:prstGeom>
          <a:noFill/>
        </p:spPr>
        <p:txBody>
          <a:bodyPr wrap="square" rtlCol="0">
            <a:spAutoFit/>
          </a:bodyPr>
          <a:lstStyle/>
          <a:p>
            <a:r>
              <a:rPr lang="en-US" sz="3200" b="1" dirty="0">
                <a:solidFill>
                  <a:schemeClr val="bg2">
                    <a:lumMod val="20000"/>
                    <a:lumOff val="80000"/>
                  </a:schemeClr>
                </a:solidFill>
                <a:latin typeface="+mj-lt"/>
              </a:rPr>
              <a:t>10. City-wide Repeat Passenger Rate </a:t>
            </a:r>
            <a:endParaRPr lang="en-IN" sz="3200" b="1" dirty="0">
              <a:solidFill>
                <a:schemeClr val="bg2">
                  <a:lumMod val="20000"/>
                  <a:lumOff val="80000"/>
                </a:schemeClr>
              </a:solidFill>
              <a:latin typeface="+mj-lt"/>
            </a:endParaRPr>
          </a:p>
        </p:txBody>
      </p:sp>
      <p:cxnSp>
        <p:nvCxnSpPr>
          <p:cNvPr id="3" name="Straight Connector 2">
            <a:extLst>
              <a:ext uri="{FF2B5EF4-FFF2-40B4-BE49-F238E27FC236}">
                <a16:creationId xmlns:a16="http://schemas.microsoft.com/office/drawing/2014/main" id="{8EC7A28E-F5E0-409E-AD0E-6F689CFF0CA5}"/>
              </a:ext>
            </a:extLst>
          </p:cNvPr>
          <p:cNvCxnSpPr>
            <a:cxnSpLocks/>
          </p:cNvCxnSpPr>
          <p:nvPr/>
        </p:nvCxnSpPr>
        <p:spPr>
          <a:xfrm>
            <a:off x="560440" y="922412"/>
            <a:ext cx="7521678" cy="0"/>
          </a:xfrm>
          <a:prstGeom prst="line">
            <a:avLst/>
          </a:prstGeom>
          <a:ln>
            <a:solidFill>
              <a:schemeClr val="accent1">
                <a:lumMod val="40000"/>
                <a:lumOff val="60000"/>
              </a:schemeClr>
            </a:solidFill>
          </a:ln>
        </p:spPr>
        <p:style>
          <a:lnRef idx="3">
            <a:schemeClr val="accent6"/>
          </a:lnRef>
          <a:fillRef idx="0">
            <a:schemeClr val="accent6"/>
          </a:fillRef>
          <a:effectRef idx="2">
            <a:schemeClr val="accent6"/>
          </a:effectRef>
          <a:fontRef idx="minor">
            <a:schemeClr val="tx1"/>
          </a:fontRef>
        </p:style>
      </p:cxnSp>
      <p:pic>
        <p:nvPicPr>
          <p:cNvPr id="10" name="Picture 9">
            <a:extLst>
              <a:ext uri="{FF2B5EF4-FFF2-40B4-BE49-F238E27FC236}">
                <a16:creationId xmlns:a16="http://schemas.microsoft.com/office/drawing/2014/main" id="{AD6D6EB0-C74E-81FE-5F06-F4A0DBD06038}"/>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560440" y="1220719"/>
            <a:ext cx="10176388" cy="2316945"/>
          </a:xfrm>
          <a:prstGeom prst="rect">
            <a:avLst/>
          </a:prstGeom>
        </p:spPr>
      </p:pic>
      <p:pic>
        <p:nvPicPr>
          <p:cNvPr id="12" name="Picture 11">
            <a:extLst>
              <a:ext uri="{FF2B5EF4-FFF2-40B4-BE49-F238E27FC236}">
                <a16:creationId xmlns:a16="http://schemas.microsoft.com/office/drawing/2014/main" id="{CDC11C67-C130-6649-D6EE-D609B4196A50}"/>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560440" y="4363900"/>
            <a:ext cx="5083278" cy="2333951"/>
          </a:xfrm>
          <a:prstGeom prst="rect">
            <a:avLst/>
          </a:prstGeom>
        </p:spPr>
      </p:pic>
      <p:sp>
        <p:nvSpPr>
          <p:cNvPr id="14" name="TextBox 13">
            <a:extLst>
              <a:ext uri="{FF2B5EF4-FFF2-40B4-BE49-F238E27FC236}">
                <a16:creationId xmlns:a16="http://schemas.microsoft.com/office/drawing/2014/main" id="{ABB62CAC-E185-0740-76D6-01C82A9D09DF}"/>
              </a:ext>
            </a:extLst>
          </p:cNvPr>
          <p:cNvSpPr txBox="1"/>
          <p:nvPr/>
        </p:nvSpPr>
        <p:spPr>
          <a:xfrm>
            <a:off x="558040" y="3994138"/>
            <a:ext cx="1071715" cy="369332"/>
          </a:xfrm>
          <a:prstGeom prst="rect">
            <a:avLst/>
          </a:prstGeom>
          <a:noFill/>
        </p:spPr>
        <p:txBody>
          <a:bodyPr wrap="square" rtlCol="0">
            <a:spAutoFit/>
          </a:bodyPr>
          <a:lstStyle/>
          <a:p>
            <a:r>
              <a:rPr lang="en-US" b="1" dirty="0">
                <a:solidFill>
                  <a:schemeClr val="bg1">
                    <a:lumMod val="95000"/>
                  </a:schemeClr>
                </a:solidFill>
              </a:rPr>
              <a:t>Output:</a:t>
            </a:r>
            <a:endParaRPr lang="en-IN" b="1" dirty="0">
              <a:solidFill>
                <a:schemeClr val="bg1">
                  <a:lumMod val="95000"/>
                </a:schemeClr>
              </a:solidFill>
            </a:endParaRPr>
          </a:p>
        </p:txBody>
      </p:sp>
    </p:spTree>
    <p:extLst>
      <p:ext uri="{BB962C8B-B14F-4D97-AF65-F5344CB8AC3E}">
        <p14:creationId xmlns:p14="http://schemas.microsoft.com/office/powerpoint/2010/main" val="2685628372"/>
      </p:ext>
    </p:extLst>
  </p:cSld>
  <p:clrMapOvr>
    <a:masterClrMapping/>
  </p:clrMapOvr>
  <mc:AlternateContent xmlns:mc="http://schemas.openxmlformats.org/markup-compatibility/2006" xmlns:p14="http://schemas.microsoft.com/office/powerpoint/2010/main">
    <mc:Choice Requires="p14">
      <p:transition spd="slow" p14:dur="2000" advTm="23721"/>
    </mc:Choice>
    <mc:Fallback xmlns="">
      <p:transition spd="slow" advTm="2372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BDD80-4D47-F81D-BA77-AD13C735B94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4B4E5EB-D65C-AAE1-9FD1-C21551640D0F}"/>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8260D24E-81CE-A9C6-E878-9A243DB6664C}"/>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4C1D247E-5290-3E15-FBFD-4B9F226C72E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0739C1CF-C9A7-051E-536E-B57AABD3B3B1}"/>
              </a:ext>
            </a:extLst>
          </p:cNvPr>
          <p:cNvSpPr>
            <a:spLocks noGrp="1"/>
          </p:cNvSpPr>
          <p:nvPr>
            <p:ph type="sldNum" sz="quarter" idx="12"/>
          </p:nvPr>
        </p:nvSpPr>
        <p:spPr/>
        <p:txBody>
          <a:bodyPr/>
          <a:lstStyle/>
          <a:p>
            <a:fld id="{82EE24B5-652C-4DB5-B7C3-B5BBEC1280B1}" type="slidenum">
              <a:rPr lang="en-US" smtClean="0"/>
              <a:t>18</a:t>
            </a:fld>
            <a:endParaRPr lang="en-US" dirty="0"/>
          </a:p>
        </p:txBody>
      </p:sp>
      <p:sp>
        <p:nvSpPr>
          <p:cNvPr id="2" name="TextBox 1">
            <a:extLst>
              <a:ext uri="{FF2B5EF4-FFF2-40B4-BE49-F238E27FC236}">
                <a16:creationId xmlns:a16="http://schemas.microsoft.com/office/drawing/2014/main" id="{879047F5-D36D-643E-F018-131B868E8C25}"/>
              </a:ext>
            </a:extLst>
          </p:cNvPr>
          <p:cNvSpPr txBox="1"/>
          <p:nvPr/>
        </p:nvSpPr>
        <p:spPr>
          <a:xfrm>
            <a:off x="3234814" y="3075057"/>
            <a:ext cx="5329083" cy="707886"/>
          </a:xfrm>
          <a:prstGeom prst="rect">
            <a:avLst/>
          </a:prstGeom>
          <a:noFill/>
        </p:spPr>
        <p:txBody>
          <a:bodyPr wrap="square" rtlCol="0">
            <a:spAutoFit/>
          </a:bodyPr>
          <a:lstStyle/>
          <a:p>
            <a:r>
              <a:rPr lang="en-US" sz="4000" b="1" dirty="0">
                <a:solidFill>
                  <a:schemeClr val="bg2">
                    <a:lumMod val="20000"/>
                    <a:lumOff val="80000"/>
                  </a:schemeClr>
                </a:solidFill>
                <a:latin typeface="+mj-lt"/>
              </a:rPr>
              <a:t>Dashboard Showcase </a:t>
            </a:r>
            <a:endParaRPr lang="en-IN" sz="4000" b="1" dirty="0">
              <a:solidFill>
                <a:schemeClr val="bg2">
                  <a:lumMod val="20000"/>
                  <a:lumOff val="80000"/>
                </a:schemeClr>
              </a:solidFill>
              <a:latin typeface="+mj-lt"/>
            </a:endParaRPr>
          </a:p>
        </p:txBody>
      </p:sp>
      <p:cxnSp>
        <p:nvCxnSpPr>
          <p:cNvPr id="3" name="Straight Connector 2">
            <a:extLst>
              <a:ext uri="{FF2B5EF4-FFF2-40B4-BE49-F238E27FC236}">
                <a16:creationId xmlns:a16="http://schemas.microsoft.com/office/drawing/2014/main" id="{348DC9C2-FC82-9F18-C4B5-C121CA7EEBA4}"/>
              </a:ext>
            </a:extLst>
          </p:cNvPr>
          <p:cNvCxnSpPr/>
          <p:nvPr/>
        </p:nvCxnSpPr>
        <p:spPr>
          <a:xfrm>
            <a:off x="3765755" y="3891754"/>
            <a:ext cx="4414683" cy="0"/>
          </a:xfrm>
          <a:prstGeom prst="line">
            <a:avLst/>
          </a:prstGeom>
          <a:ln>
            <a:solidFill>
              <a:schemeClr val="accent1">
                <a:lumMod val="40000"/>
                <a:lumOff val="60000"/>
              </a:schemeClr>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57115317"/>
      </p:ext>
    </p:extLst>
  </p:cSld>
  <p:clrMapOvr>
    <a:masterClrMapping/>
  </p:clrMapOvr>
  <mc:AlternateContent xmlns:mc="http://schemas.openxmlformats.org/markup-compatibility/2006" xmlns:p14="http://schemas.microsoft.com/office/powerpoint/2010/main">
    <mc:Choice Requires="p14">
      <p:transition spd="slow" p14:dur="2000" advTm="10082"/>
    </mc:Choice>
    <mc:Fallback xmlns="">
      <p:transition spd="slow" advTm="100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0934E-DBA3-88DD-E932-97DC300A2636}"/>
            </a:ext>
          </a:extLst>
        </p:cNvPr>
        <p:cNvGrpSpPr/>
        <p:nvPr/>
      </p:nvGrpSpPr>
      <p:grpSpPr>
        <a:xfrm>
          <a:off x="0" y="0"/>
          <a:ext cx="0" cy="0"/>
          <a:chOff x="0" y="0"/>
          <a:chExt cx="0" cy="0"/>
        </a:xfrm>
      </p:grpSpPr>
      <p:sp>
        <p:nvSpPr>
          <p:cNvPr id="9" name="Oval 8" descr="Beige oval">
            <a:extLst>
              <a:ext uri="{FF2B5EF4-FFF2-40B4-BE49-F238E27FC236}">
                <a16:creationId xmlns:a16="http://schemas.microsoft.com/office/drawing/2014/main" id="{E1D89F1C-0926-B67F-1810-E9E82DCADF10}"/>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78537CA-EC7F-F7DC-1B69-851E8A777C5C}"/>
              </a:ext>
            </a:extLst>
          </p:cNvPr>
          <p:cNvSpPr>
            <a:spLocks noGrp="1"/>
          </p:cNvSpPr>
          <p:nvPr>
            <p:ph type="sldNum" sz="quarter" idx="12"/>
          </p:nvPr>
        </p:nvSpPr>
        <p:spPr/>
        <p:txBody>
          <a:bodyPr/>
          <a:lstStyle/>
          <a:p>
            <a:fld id="{82EE24B5-652C-4DB5-B7C3-B5BBEC1280B1}" type="slidenum">
              <a:rPr lang="en-US" smtClean="0"/>
              <a:t>19</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624D0FF1-0733-D4C9-D6A6-BDF69259226D}"/>
                  </a:ext>
                </a:extLst>
              </p:cNvPr>
              <p:cNvGraphicFramePr>
                <a:graphicFrameLocks noGrp="1"/>
              </p:cNvGraphicFramePr>
              <p:nvPr>
                <p:extLst>
                  <p:ext uri="{D42A27DB-BD31-4B8C-83A1-F6EECF244321}">
                    <p14:modId xmlns:p14="http://schemas.microsoft.com/office/powerpoint/2010/main" val="1685711096"/>
                  </p:ext>
                </p:extLst>
              </p:nvPr>
            </p:nvGraphicFramePr>
            <p:xfrm>
              <a:off x="1" y="0"/>
              <a:ext cx="12192000" cy="685799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3" name="Add-in 2">
                <a:extLst>
                  <a:ext uri="{FF2B5EF4-FFF2-40B4-BE49-F238E27FC236}">
                    <a16:creationId xmlns:a16="http://schemas.microsoft.com/office/drawing/2014/main" id="{624D0FF1-0733-D4C9-D6A6-BDF69259226D}"/>
                  </a:ext>
                </a:extLst>
              </p:cNvPr>
              <p:cNvPicPr>
                <a:picLocks noGrp="1" noRot="1" noChangeAspect="1" noMove="1" noResize="1" noEditPoints="1" noAdjustHandles="1" noChangeArrowheads="1" noChangeShapeType="1"/>
              </p:cNvPicPr>
              <p:nvPr/>
            </p:nvPicPr>
            <p:blipFill>
              <a:blip r:embed="rId4"/>
              <a:stretch>
                <a:fillRect/>
              </a:stretch>
            </p:blipFill>
            <p:spPr>
              <a:xfrm>
                <a:off x="1" y="0"/>
                <a:ext cx="12192000" cy="6857999"/>
              </a:xfrm>
              <a:prstGeom prst="rect">
                <a:avLst/>
              </a:prstGeom>
            </p:spPr>
          </p:pic>
        </mc:Fallback>
      </mc:AlternateContent>
    </p:spTree>
    <p:extLst>
      <p:ext uri="{BB962C8B-B14F-4D97-AF65-F5344CB8AC3E}">
        <p14:creationId xmlns:p14="http://schemas.microsoft.com/office/powerpoint/2010/main" val="3795230727"/>
      </p:ext>
    </p:extLst>
  </p:cSld>
  <p:clrMapOvr>
    <a:masterClrMapping/>
  </p:clrMapOvr>
  <mc:AlternateContent xmlns:mc="http://schemas.openxmlformats.org/markup-compatibility/2006" xmlns:p14="http://schemas.microsoft.com/office/powerpoint/2010/main">
    <mc:Choice Requires="p14">
      <p:transition spd="slow" p14:dur="2000" advTm="438697"/>
    </mc:Choice>
    <mc:Fallback xmlns="">
      <p:transition spd="slow" advTm="43869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8F87A-2455-22A6-45C6-748E6F558A7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06EB8EC-7824-C01B-99DA-D9E271B8EC1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0BF38051-324A-45F3-5CAA-4A8641C8A41C}"/>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EAEC22F9-3C99-796C-BA19-4A8D3F648EA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B4615A-3333-CABC-91B2-D022940E1664}"/>
              </a:ext>
            </a:extLst>
          </p:cNvPr>
          <p:cNvSpPr>
            <a:spLocks noGrp="1"/>
          </p:cNvSpPr>
          <p:nvPr>
            <p:ph type="title"/>
          </p:nvPr>
        </p:nvSpPr>
        <p:spPr>
          <a:xfrm>
            <a:off x="806116" y="329956"/>
            <a:ext cx="10515600" cy="1325563"/>
          </a:xfrm>
        </p:spPr>
        <p:txBody>
          <a:bodyPr>
            <a:normAutofit/>
          </a:bodyPr>
          <a:lstStyle/>
          <a:p>
            <a:pPr algn="ctr"/>
            <a:r>
              <a:rPr lang="en-US" sz="4000" dirty="0">
                <a:solidFill>
                  <a:schemeClr val="bg1"/>
                </a:solidFill>
              </a:rPr>
              <a:t>Background </a:t>
            </a:r>
            <a:endParaRPr lang="en-US" sz="4000" dirty="0"/>
          </a:p>
        </p:txBody>
      </p:sp>
      <p:sp>
        <p:nvSpPr>
          <p:cNvPr id="5" name="Slide Number Placeholder 4">
            <a:extLst>
              <a:ext uri="{FF2B5EF4-FFF2-40B4-BE49-F238E27FC236}">
                <a16:creationId xmlns:a16="http://schemas.microsoft.com/office/drawing/2014/main" id="{2FA5FB4F-8FCA-6D5B-B2A1-D5E3ED1756E6}"/>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11" name="object 5" descr="Beige rectangle">
            <a:extLst>
              <a:ext uri="{FF2B5EF4-FFF2-40B4-BE49-F238E27FC236}">
                <a16:creationId xmlns:a16="http://schemas.microsoft.com/office/drawing/2014/main" id="{7C000CA3-E24C-B368-A9B5-B76EBCD2BEFF}"/>
              </a:ext>
            </a:extLst>
          </p:cNvPr>
          <p:cNvSpPr/>
          <p:nvPr/>
        </p:nvSpPr>
        <p:spPr>
          <a:xfrm>
            <a:off x="3637936" y="1345524"/>
            <a:ext cx="4699820"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algn="ctr"/>
            <a:endParaRPr lang="en-US" dirty="0"/>
          </a:p>
        </p:txBody>
      </p:sp>
      <p:sp>
        <p:nvSpPr>
          <p:cNvPr id="12" name="object 6" descr="Blue rectangle">
            <a:extLst>
              <a:ext uri="{FF2B5EF4-FFF2-40B4-BE49-F238E27FC236}">
                <a16:creationId xmlns:a16="http://schemas.microsoft.com/office/drawing/2014/main" id="{3E8B6321-6454-B166-8C4C-AA623BF1F1EA}"/>
              </a:ext>
            </a:extLst>
          </p:cNvPr>
          <p:cNvSpPr/>
          <p:nvPr/>
        </p:nvSpPr>
        <p:spPr>
          <a:xfrm>
            <a:off x="1056907" y="2034344"/>
            <a:ext cx="10264809" cy="2789311"/>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rgbClr val="262626">
              <a:alpha val="78039"/>
            </a:srgbClr>
          </a:solidFill>
        </p:spPr>
        <p:txBody>
          <a:bodyPr wrap="square" lIns="0" tIns="0" rIns="0" bIns="0" rtlCol="0"/>
          <a:lstStyle/>
          <a:p>
            <a:pPr algn="ctr"/>
            <a:endParaRPr lang="en-US" dirty="0">
              <a:solidFill>
                <a:schemeClr val="bg1">
                  <a:lumMod val="95000"/>
                </a:schemeClr>
              </a:solidFill>
            </a:endParaRPr>
          </a:p>
          <a:p>
            <a:pPr algn="ctr"/>
            <a:r>
              <a:rPr lang="en-US" sz="1900" dirty="0">
                <a:solidFill>
                  <a:schemeClr val="bg1">
                    <a:lumMod val="95000"/>
                  </a:schemeClr>
                </a:solidFill>
              </a:rPr>
              <a:t>Goodcabs, a cab service company established two years ago, has gained a strong foothold in Indian market focusing on tier 2 cities. Unlike other cab service providers, Goodcabs is committed to supporting local drivers, helping them to make a sustainable living in their hometowns while ensuring excellent service to passengers. Goodcabs has set ambitious targets for 2024 to drive growth and improve passenger satisfaction. The Chief of Operations, Bruce Haryali ,immediately wanted analysis of company’s dataset to know about current growth.</a:t>
            </a:r>
          </a:p>
        </p:txBody>
      </p:sp>
      <p:sp>
        <p:nvSpPr>
          <p:cNvPr id="13" name="Rectangle 12">
            <a:extLst>
              <a:ext uri="{FF2B5EF4-FFF2-40B4-BE49-F238E27FC236}">
                <a16:creationId xmlns:a16="http://schemas.microsoft.com/office/drawing/2014/main" id="{DBA753C3-9B14-8019-4D9F-C6821098DFB9}"/>
              </a:ext>
            </a:extLst>
          </p:cNvPr>
          <p:cNvSpPr/>
          <p:nvPr/>
        </p:nvSpPr>
        <p:spPr>
          <a:xfrm>
            <a:off x="1056906" y="4813823"/>
            <a:ext cx="10264809" cy="15426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32763342"/>
      </p:ext>
    </p:extLst>
  </p:cSld>
  <p:clrMapOvr>
    <a:masterClrMapping/>
  </p:clrMapOvr>
  <mc:AlternateContent xmlns:mc="http://schemas.openxmlformats.org/markup-compatibility/2006" xmlns:p14="http://schemas.microsoft.com/office/powerpoint/2010/main">
    <mc:Choice Requires="p14">
      <p:transition spd="slow" p14:dur="2000" advTm="62490"/>
    </mc:Choice>
    <mc:Fallback xmlns="">
      <p:transition spd="slow" advTm="6249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F083-4E5F-A616-4BBA-D5DEC199AD8C}"/>
            </a:ext>
          </a:extLst>
        </p:cNvPr>
        <p:cNvGrpSpPr/>
        <p:nvPr/>
      </p:nvGrpSpPr>
      <p:grpSpPr>
        <a:xfrm>
          <a:off x="0" y="0"/>
          <a:ext cx="0" cy="0"/>
          <a:chOff x="0" y="0"/>
          <a:chExt cx="0" cy="0"/>
        </a:xfrm>
      </p:grpSpPr>
      <p:sp>
        <p:nvSpPr>
          <p:cNvPr id="22" name="object 6" descr="Blue rectangle">
            <a:extLst>
              <a:ext uri="{FF2B5EF4-FFF2-40B4-BE49-F238E27FC236}">
                <a16:creationId xmlns:a16="http://schemas.microsoft.com/office/drawing/2014/main" id="{B71C33A9-AB90-CF15-59D4-71186E5C7ECE}"/>
              </a:ext>
            </a:extLst>
          </p:cNvPr>
          <p:cNvSpPr/>
          <p:nvPr/>
        </p:nvSpPr>
        <p:spPr>
          <a:xfrm>
            <a:off x="4925961" y="1"/>
            <a:ext cx="7266039"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tx1">
              <a:lumMod val="85000"/>
              <a:lumOff val="15000"/>
            </a:schemeClr>
          </a:solidFill>
        </p:spPr>
        <p:txBody>
          <a:bodyPr wrap="square" lIns="0" tIns="0" rIns="0" bIns="0" rtlCol="0"/>
          <a:lstStyle/>
          <a:p>
            <a:endParaRPr lang="en-US" dirty="0"/>
          </a:p>
        </p:txBody>
      </p:sp>
      <p:pic>
        <p:nvPicPr>
          <p:cNvPr id="36" name="Picture 35">
            <a:extLst>
              <a:ext uri="{FF2B5EF4-FFF2-40B4-BE49-F238E27FC236}">
                <a16:creationId xmlns:a16="http://schemas.microsoft.com/office/drawing/2014/main" id="{EBD68B80-2057-60F7-003D-B48A94A2417E}"/>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28605"/>
          <a:stretch/>
        </p:blipFill>
        <p:spPr>
          <a:xfrm>
            <a:off x="0" y="0"/>
            <a:ext cx="4925961" cy="6867830"/>
          </a:xfrm>
          <a:prstGeom prst="rect">
            <a:avLst/>
          </a:prstGeom>
        </p:spPr>
      </p:pic>
      <p:sp>
        <p:nvSpPr>
          <p:cNvPr id="14" name="Oval 13" descr="Beige oval">
            <a:extLst>
              <a:ext uri="{FF2B5EF4-FFF2-40B4-BE49-F238E27FC236}">
                <a16:creationId xmlns:a16="http://schemas.microsoft.com/office/drawing/2014/main" id="{138A75C5-07A8-189F-E6A7-BD47EEB84AB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F234661-A666-B606-3882-1568901D7BE4}"/>
              </a:ext>
            </a:extLst>
          </p:cNvPr>
          <p:cNvSpPr>
            <a:spLocks noGrp="1"/>
          </p:cNvSpPr>
          <p:nvPr>
            <p:ph type="title"/>
          </p:nvPr>
        </p:nvSpPr>
        <p:spPr>
          <a:xfrm>
            <a:off x="347337" y="823660"/>
            <a:ext cx="2199218" cy="646604"/>
          </a:xfrm>
        </p:spPr>
        <p:txBody>
          <a:bodyPr>
            <a:normAutofit/>
          </a:bodyPr>
          <a:lstStyle/>
          <a:p>
            <a:r>
              <a:rPr lang="en-US" sz="4000" dirty="0">
                <a:solidFill>
                  <a:schemeClr val="bg1"/>
                </a:solidFill>
              </a:rPr>
              <a:t>Insights</a:t>
            </a:r>
          </a:p>
        </p:txBody>
      </p:sp>
      <p:sp>
        <p:nvSpPr>
          <p:cNvPr id="5" name="Slide Number Placeholder 4">
            <a:extLst>
              <a:ext uri="{FF2B5EF4-FFF2-40B4-BE49-F238E27FC236}">
                <a16:creationId xmlns:a16="http://schemas.microsoft.com/office/drawing/2014/main" id="{67DD3E03-2406-3A51-E61E-D76B1C4BD59C}"/>
              </a:ext>
            </a:extLst>
          </p:cNvPr>
          <p:cNvSpPr>
            <a:spLocks noGrp="1"/>
          </p:cNvSpPr>
          <p:nvPr>
            <p:ph type="sldNum" sz="quarter" idx="12"/>
          </p:nvPr>
        </p:nvSpPr>
        <p:spPr/>
        <p:txBody>
          <a:bodyPr/>
          <a:lstStyle/>
          <a:p>
            <a:fld id="{82EE24B5-652C-4DB5-B7C3-B5BBEC1280B1}" type="slidenum">
              <a:rPr lang="en-US" smtClean="0"/>
              <a:t>20</a:t>
            </a:fld>
            <a:endParaRPr lang="en-US" dirty="0"/>
          </a:p>
        </p:txBody>
      </p:sp>
      <p:sp>
        <p:nvSpPr>
          <p:cNvPr id="15" name="object 27" descr="Beige rectangle">
            <a:extLst>
              <a:ext uri="{FF2B5EF4-FFF2-40B4-BE49-F238E27FC236}">
                <a16:creationId xmlns:a16="http://schemas.microsoft.com/office/drawing/2014/main" id="{59ACB6D9-1515-779A-E081-A2CBB652AA62}"/>
              </a:ext>
            </a:extLst>
          </p:cNvPr>
          <p:cNvSpPr/>
          <p:nvPr/>
        </p:nvSpPr>
        <p:spPr>
          <a:xfrm flipV="1">
            <a:off x="455491" y="1293969"/>
            <a:ext cx="2120560" cy="176296"/>
          </a:xfrm>
          <a:custGeom>
            <a:avLst/>
            <a:gdLst/>
            <a:ahLst/>
            <a:cxnLst/>
            <a:rect l="l" t="t" r="r" b="b"/>
            <a:pathLst>
              <a:path w="2501265">
                <a:moveTo>
                  <a:pt x="0" y="0"/>
                </a:moveTo>
                <a:lnTo>
                  <a:pt x="2500883" y="0"/>
                </a:lnTo>
              </a:path>
            </a:pathLst>
          </a:custGeom>
          <a:ln w="54863">
            <a:solidFill>
              <a:srgbClr val="FFFF00"/>
            </a:solidFill>
          </a:ln>
        </p:spPr>
        <p:txBody>
          <a:bodyPr wrap="square" lIns="0" tIns="0" rIns="0" bIns="0" rtlCol="0"/>
          <a:lstStyle/>
          <a:p>
            <a:endParaRPr lang="en-US" dirty="0">
              <a:highlight>
                <a:srgbClr val="FFFF00"/>
              </a:highlight>
            </a:endParaRPr>
          </a:p>
        </p:txBody>
      </p:sp>
      <p:sp>
        <p:nvSpPr>
          <p:cNvPr id="2" name="Rectangle: Rounded Corners 1">
            <a:extLst>
              <a:ext uri="{FF2B5EF4-FFF2-40B4-BE49-F238E27FC236}">
                <a16:creationId xmlns:a16="http://schemas.microsoft.com/office/drawing/2014/main" id="{B7B64588-B86E-ADA2-1E29-D38E3CBF2F65}"/>
              </a:ext>
            </a:extLst>
          </p:cNvPr>
          <p:cNvSpPr/>
          <p:nvPr/>
        </p:nvSpPr>
        <p:spPr>
          <a:xfrm>
            <a:off x="5294670" y="602652"/>
            <a:ext cx="4021393" cy="587686"/>
          </a:xfrm>
          <a:prstGeom prst="roundRect">
            <a:avLst>
              <a:gd name="adj" fmla="val 3507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Trip Insights</a:t>
            </a:r>
          </a:p>
        </p:txBody>
      </p:sp>
      <p:sp>
        <p:nvSpPr>
          <p:cNvPr id="4" name="TextBox 3">
            <a:extLst>
              <a:ext uri="{FF2B5EF4-FFF2-40B4-BE49-F238E27FC236}">
                <a16:creationId xmlns:a16="http://schemas.microsoft.com/office/drawing/2014/main" id="{B85C6F14-6784-2536-F12B-5596A9DD6BF7}"/>
              </a:ext>
            </a:extLst>
          </p:cNvPr>
          <p:cNvSpPr txBox="1"/>
          <p:nvPr/>
        </p:nvSpPr>
        <p:spPr>
          <a:xfrm>
            <a:off x="5294670" y="1574534"/>
            <a:ext cx="6447715" cy="3970318"/>
          </a:xfrm>
          <a:prstGeom prst="rect">
            <a:avLst/>
          </a:prstGeom>
          <a:noFill/>
        </p:spPr>
        <p:txBody>
          <a:bodyPr wrap="square" rtlCol="0">
            <a:spAutoFit/>
          </a:bodyPr>
          <a:lstStyle/>
          <a:p>
            <a:pPr marL="285750" indent="-285750">
              <a:buFont typeface="Courier New" panose="02070309020205020404" pitchFamily="49" charset="0"/>
              <a:buChar char="o"/>
            </a:pPr>
            <a:r>
              <a:rPr lang="en-IN" dirty="0">
                <a:solidFill>
                  <a:schemeClr val="bg1"/>
                </a:solidFill>
              </a:rPr>
              <a:t>Jaipur, Lucknow &amp; Surat are top 3 cities with highest number of trips. While Mysore, Coimbatore &amp; Visakhapatnam are bottom 3 cities in terms of trips.</a:t>
            </a:r>
          </a:p>
          <a:p>
            <a:pPr marL="285750" indent="-285750">
              <a:buFont typeface="Courier New" panose="02070309020205020404" pitchFamily="49" charset="0"/>
              <a:buChar char="o"/>
            </a:pPr>
            <a:endParaRPr lang="en-IN" dirty="0">
              <a:solidFill>
                <a:schemeClr val="bg1"/>
              </a:solidFill>
            </a:endParaRPr>
          </a:p>
          <a:p>
            <a:pPr marL="285750" indent="-285750">
              <a:buFont typeface="Courier New" panose="02070309020205020404" pitchFamily="49" charset="0"/>
              <a:buChar char="o"/>
            </a:pPr>
            <a:r>
              <a:rPr lang="en-IN" dirty="0">
                <a:solidFill>
                  <a:schemeClr val="bg1"/>
                </a:solidFill>
              </a:rPr>
              <a:t>February witnessed the maximum trips around 17.7% of total trips during Jan-June.</a:t>
            </a:r>
          </a:p>
          <a:p>
            <a:endParaRPr lang="en-IN" dirty="0">
              <a:solidFill>
                <a:schemeClr val="bg1"/>
              </a:solidFill>
            </a:endParaRPr>
          </a:p>
          <a:p>
            <a:pPr marL="285750" indent="-285750">
              <a:buFont typeface="Courier New" panose="02070309020205020404" pitchFamily="49" charset="0"/>
              <a:buChar char="o"/>
            </a:pPr>
            <a:r>
              <a:rPr lang="en-IN" dirty="0">
                <a:solidFill>
                  <a:schemeClr val="bg1"/>
                </a:solidFill>
              </a:rPr>
              <a:t>Past passengers have significantly made 16.91% more number of trips as compared to new passenger.</a:t>
            </a:r>
          </a:p>
          <a:p>
            <a:pPr marL="285750" indent="-285750">
              <a:buFont typeface="Courier New" panose="02070309020205020404" pitchFamily="49" charset="0"/>
              <a:buChar char="o"/>
            </a:pPr>
            <a:endParaRPr lang="en-IN" dirty="0">
              <a:solidFill>
                <a:schemeClr val="bg1"/>
              </a:solidFill>
            </a:endParaRPr>
          </a:p>
          <a:p>
            <a:pPr marL="285750" indent="-285750">
              <a:buFont typeface="Courier New" panose="02070309020205020404" pitchFamily="49" charset="0"/>
              <a:buChar char="o"/>
            </a:pPr>
            <a:r>
              <a:rPr lang="en-IN" dirty="0">
                <a:solidFill>
                  <a:schemeClr val="bg1"/>
                </a:solidFill>
              </a:rPr>
              <a:t>Weekday’s have recorded maximum trips, estimated 55.86% of total trips.</a:t>
            </a:r>
          </a:p>
          <a:p>
            <a:pPr marL="285750" indent="-285750">
              <a:buFont typeface="Courier New" panose="02070309020205020404" pitchFamily="49" charset="0"/>
              <a:buChar char="o"/>
            </a:pPr>
            <a:endParaRPr lang="en-IN" dirty="0">
              <a:solidFill>
                <a:schemeClr val="bg1"/>
              </a:solidFill>
            </a:endParaRPr>
          </a:p>
          <a:p>
            <a:pPr marL="285750" indent="-285750">
              <a:buFont typeface="Courier New" panose="02070309020205020404" pitchFamily="49" charset="0"/>
              <a:buChar char="o"/>
            </a:pPr>
            <a:r>
              <a:rPr lang="en-US" dirty="0">
                <a:solidFill>
                  <a:schemeClr val="bg1"/>
                </a:solidFill>
              </a:rPr>
              <a:t>There was a 0.7% shortfall in meeting the target total trips.</a:t>
            </a:r>
            <a:endParaRPr lang="en-IN" dirty="0">
              <a:solidFill>
                <a:schemeClr val="bg1"/>
              </a:solidFill>
            </a:endParaRPr>
          </a:p>
        </p:txBody>
      </p:sp>
    </p:spTree>
    <p:extLst>
      <p:ext uri="{BB962C8B-B14F-4D97-AF65-F5344CB8AC3E}">
        <p14:creationId xmlns:p14="http://schemas.microsoft.com/office/powerpoint/2010/main" val="3539932439"/>
      </p:ext>
    </p:extLst>
  </p:cSld>
  <p:clrMapOvr>
    <a:masterClrMapping/>
  </p:clrMapOvr>
  <mc:AlternateContent xmlns:mc="http://schemas.openxmlformats.org/markup-compatibility/2006" xmlns:p14="http://schemas.microsoft.com/office/powerpoint/2010/main">
    <mc:Choice Requires="p14">
      <p:transition spd="slow" p14:dur="2000" advTm="4695"/>
    </mc:Choice>
    <mc:Fallback xmlns="">
      <p:transition spd="slow" advTm="469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210F5-7E1C-1AD4-9082-93F598A0B4DD}"/>
            </a:ext>
          </a:extLst>
        </p:cNvPr>
        <p:cNvGrpSpPr/>
        <p:nvPr/>
      </p:nvGrpSpPr>
      <p:grpSpPr>
        <a:xfrm>
          <a:off x="0" y="0"/>
          <a:ext cx="0" cy="0"/>
          <a:chOff x="0" y="0"/>
          <a:chExt cx="0" cy="0"/>
        </a:xfrm>
      </p:grpSpPr>
      <p:sp>
        <p:nvSpPr>
          <p:cNvPr id="22" name="object 6" descr="Blue rectangle">
            <a:extLst>
              <a:ext uri="{FF2B5EF4-FFF2-40B4-BE49-F238E27FC236}">
                <a16:creationId xmlns:a16="http://schemas.microsoft.com/office/drawing/2014/main" id="{F8359253-0583-AB55-2294-462B85D49B64}"/>
              </a:ext>
            </a:extLst>
          </p:cNvPr>
          <p:cNvSpPr/>
          <p:nvPr/>
        </p:nvSpPr>
        <p:spPr>
          <a:xfrm>
            <a:off x="4925960" y="0"/>
            <a:ext cx="7266039" cy="686783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tx1">
              <a:lumMod val="85000"/>
              <a:lumOff val="15000"/>
            </a:schemeClr>
          </a:solidFill>
        </p:spPr>
        <p:txBody>
          <a:bodyPr wrap="square" lIns="0" tIns="0" rIns="0" bIns="0" rtlCol="0"/>
          <a:lstStyle/>
          <a:p>
            <a:endParaRPr lang="en-US" dirty="0"/>
          </a:p>
        </p:txBody>
      </p:sp>
      <p:pic>
        <p:nvPicPr>
          <p:cNvPr id="36" name="Picture 35">
            <a:extLst>
              <a:ext uri="{FF2B5EF4-FFF2-40B4-BE49-F238E27FC236}">
                <a16:creationId xmlns:a16="http://schemas.microsoft.com/office/drawing/2014/main" id="{AFE2A7D5-E943-99C3-FA57-C95219C6417F}"/>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28605"/>
          <a:stretch/>
        </p:blipFill>
        <p:spPr>
          <a:xfrm>
            <a:off x="0" y="0"/>
            <a:ext cx="4925961" cy="6867830"/>
          </a:xfrm>
          <a:prstGeom prst="rect">
            <a:avLst/>
          </a:prstGeom>
        </p:spPr>
      </p:pic>
      <p:sp>
        <p:nvSpPr>
          <p:cNvPr id="14" name="Oval 13" descr="Beige oval">
            <a:extLst>
              <a:ext uri="{FF2B5EF4-FFF2-40B4-BE49-F238E27FC236}">
                <a16:creationId xmlns:a16="http://schemas.microsoft.com/office/drawing/2014/main" id="{245FBEA0-31E4-921A-F138-BD4E88DAE019}"/>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2658B4A-0267-7098-E6C2-4DFCD4A47459}"/>
              </a:ext>
            </a:extLst>
          </p:cNvPr>
          <p:cNvSpPr>
            <a:spLocks noGrp="1"/>
          </p:cNvSpPr>
          <p:nvPr>
            <p:ph type="title"/>
          </p:nvPr>
        </p:nvSpPr>
        <p:spPr>
          <a:xfrm>
            <a:off x="347337" y="823660"/>
            <a:ext cx="2199218" cy="646604"/>
          </a:xfrm>
        </p:spPr>
        <p:txBody>
          <a:bodyPr>
            <a:normAutofit/>
          </a:bodyPr>
          <a:lstStyle/>
          <a:p>
            <a:r>
              <a:rPr lang="en-US" sz="4000" dirty="0">
                <a:solidFill>
                  <a:schemeClr val="bg1"/>
                </a:solidFill>
              </a:rPr>
              <a:t>Insights</a:t>
            </a:r>
          </a:p>
        </p:txBody>
      </p:sp>
      <p:sp>
        <p:nvSpPr>
          <p:cNvPr id="5" name="Slide Number Placeholder 4">
            <a:extLst>
              <a:ext uri="{FF2B5EF4-FFF2-40B4-BE49-F238E27FC236}">
                <a16:creationId xmlns:a16="http://schemas.microsoft.com/office/drawing/2014/main" id="{FA7D7589-F250-B1D3-FF7C-1DE193033439}"/>
              </a:ext>
            </a:extLst>
          </p:cNvPr>
          <p:cNvSpPr>
            <a:spLocks noGrp="1"/>
          </p:cNvSpPr>
          <p:nvPr>
            <p:ph type="sldNum" sz="quarter" idx="12"/>
          </p:nvPr>
        </p:nvSpPr>
        <p:spPr/>
        <p:txBody>
          <a:bodyPr/>
          <a:lstStyle/>
          <a:p>
            <a:fld id="{82EE24B5-652C-4DB5-B7C3-B5BBEC1280B1}" type="slidenum">
              <a:rPr lang="en-US" smtClean="0"/>
              <a:t>21</a:t>
            </a:fld>
            <a:endParaRPr lang="en-US" dirty="0"/>
          </a:p>
        </p:txBody>
      </p:sp>
      <p:sp>
        <p:nvSpPr>
          <p:cNvPr id="15" name="object 27" descr="Beige rectangle">
            <a:extLst>
              <a:ext uri="{FF2B5EF4-FFF2-40B4-BE49-F238E27FC236}">
                <a16:creationId xmlns:a16="http://schemas.microsoft.com/office/drawing/2014/main" id="{D86C8D4B-38E4-E4CA-02CA-5E9458E5D973}"/>
              </a:ext>
            </a:extLst>
          </p:cNvPr>
          <p:cNvSpPr/>
          <p:nvPr/>
        </p:nvSpPr>
        <p:spPr>
          <a:xfrm flipV="1">
            <a:off x="455491" y="1293969"/>
            <a:ext cx="2120560" cy="176296"/>
          </a:xfrm>
          <a:custGeom>
            <a:avLst/>
            <a:gdLst/>
            <a:ahLst/>
            <a:cxnLst/>
            <a:rect l="l" t="t" r="r" b="b"/>
            <a:pathLst>
              <a:path w="2501265">
                <a:moveTo>
                  <a:pt x="0" y="0"/>
                </a:moveTo>
                <a:lnTo>
                  <a:pt x="2500883" y="0"/>
                </a:lnTo>
              </a:path>
            </a:pathLst>
          </a:custGeom>
          <a:ln w="54863">
            <a:solidFill>
              <a:srgbClr val="FFFF00"/>
            </a:solidFill>
          </a:ln>
        </p:spPr>
        <p:txBody>
          <a:bodyPr wrap="square" lIns="0" tIns="0" rIns="0" bIns="0" rtlCol="0"/>
          <a:lstStyle/>
          <a:p>
            <a:endParaRPr lang="en-US" dirty="0">
              <a:highlight>
                <a:srgbClr val="FFFF00"/>
              </a:highlight>
            </a:endParaRPr>
          </a:p>
        </p:txBody>
      </p:sp>
      <p:sp>
        <p:nvSpPr>
          <p:cNvPr id="2" name="Rectangle: Rounded Corners 1">
            <a:extLst>
              <a:ext uri="{FF2B5EF4-FFF2-40B4-BE49-F238E27FC236}">
                <a16:creationId xmlns:a16="http://schemas.microsoft.com/office/drawing/2014/main" id="{4C88E89C-4312-2D1F-0D03-AEEEA6D3E8C5}"/>
              </a:ext>
            </a:extLst>
          </p:cNvPr>
          <p:cNvSpPr/>
          <p:nvPr/>
        </p:nvSpPr>
        <p:spPr>
          <a:xfrm>
            <a:off x="5273298" y="425672"/>
            <a:ext cx="5363498" cy="587686"/>
          </a:xfrm>
          <a:prstGeom prst="roundRect">
            <a:avLst>
              <a:gd name="adj" fmla="val 3507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Passenger Specific Insights</a:t>
            </a:r>
          </a:p>
        </p:txBody>
      </p:sp>
      <p:sp>
        <p:nvSpPr>
          <p:cNvPr id="6" name="TextBox 5">
            <a:extLst>
              <a:ext uri="{FF2B5EF4-FFF2-40B4-BE49-F238E27FC236}">
                <a16:creationId xmlns:a16="http://schemas.microsoft.com/office/drawing/2014/main" id="{2BA1A509-60F4-0043-C359-A2A631DB08E4}"/>
              </a:ext>
            </a:extLst>
          </p:cNvPr>
          <p:cNvSpPr txBox="1"/>
          <p:nvPr/>
        </p:nvSpPr>
        <p:spPr>
          <a:xfrm>
            <a:off x="5381452" y="1197451"/>
            <a:ext cx="2091064" cy="369332"/>
          </a:xfrm>
          <a:prstGeom prst="rect">
            <a:avLst/>
          </a:prstGeom>
          <a:noFill/>
        </p:spPr>
        <p:txBody>
          <a:bodyPr wrap="square" rtlCol="0">
            <a:spAutoFit/>
          </a:bodyPr>
          <a:lstStyle/>
          <a:p>
            <a:r>
              <a:rPr lang="en-IN" b="1" dirty="0">
                <a:solidFill>
                  <a:schemeClr val="bg1">
                    <a:lumMod val="95000"/>
                  </a:schemeClr>
                </a:solidFill>
              </a:rPr>
              <a:t>New Passengers:</a:t>
            </a:r>
          </a:p>
        </p:txBody>
      </p:sp>
      <p:cxnSp>
        <p:nvCxnSpPr>
          <p:cNvPr id="8" name="Straight Connector 7">
            <a:extLst>
              <a:ext uri="{FF2B5EF4-FFF2-40B4-BE49-F238E27FC236}">
                <a16:creationId xmlns:a16="http://schemas.microsoft.com/office/drawing/2014/main" id="{6AA8315C-C77A-B823-2920-0EDE724FBAC6}"/>
              </a:ext>
            </a:extLst>
          </p:cNvPr>
          <p:cNvCxnSpPr>
            <a:cxnSpLocks/>
          </p:cNvCxnSpPr>
          <p:nvPr/>
        </p:nvCxnSpPr>
        <p:spPr>
          <a:xfrm>
            <a:off x="5440444" y="1566783"/>
            <a:ext cx="2091064" cy="0"/>
          </a:xfrm>
          <a:prstGeom prst="line">
            <a:avLst/>
          </a:prstGeom>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C192567B-262C-548D-7267-283FE11A226B}"/>
              </a:ext>
            </a:extLst>
          </p:cNvPr>
          <p:cNvSpPr txBox="1"/>
          <p:nvPr/>
        </p:nvSpPr>
        <p:spPr>
          <a:xfrm>
            <a:off x="5381451" y="1654636"/>
            <a:ext cx="5896148" cy="1938992"/>
          </a:xfrm>
          <a:prstGeom prst="rect">
            <a:avLst/>
          </a:prstGeom>
          <a:noFill/>
        </p:spPr>
        <p:txBody>
          <a:bodyPr wrap="square" rtlCol="0">
            <a:spAutoFit/>
          </a:bodyPr>
          <a:lstStyle/>
          <a:p>
            <a:pPr marL="285750" indent="-285750">
              <a:buFont typeface="Courier New" panose="02070309020205020404" pitchFamily="49" charset="0"/>
              <a:buChar char="o"/>
            </a:pPr>
            <a:r>
              <a:rPr lang="en-US" sz="1700" dirty="0">
                <a:solidFill>
                  <a:schemeClr val="bg1"/>
                </a:solidFill>
              </a:rPr>
              <a:t>Maximum New passengers were observed in month of January &amp; February.</a:t>
            </a:r>
          </a:p>
          <a:p>
            <a:pPr marL="285750" indent="-285750">
              <a:buFont typeface="Courier New" panose="02070309020205020404" pitchFamily="49" charset="0"/>
              <a:buChar char="o"/>
            </a:pPr>
            <a:r>
              <a:rPr lang="en-US" sz="1700" dirty="0">
                <a:solidFill>
                  <a:schemeClr val="bg1"/>
                </a:solidFill>
              </a:rPr>
              <a:t>Targeted new passengers were fulfilled only for April month and overall fell short by 4.4%.</a:t>
            </a:r>
          </a:p>
          <a:p>
            <a:pPr marL="285750" indent="-285750">
              <a:buFont typeface="Courier New" panose="02070309020205020404" pitchFamily="49" charset="0"/>
              <a:buChar char="o"/>
            </a:pPr>
            <a:r>
              <a:rPr lang="en-US" sz="1700" dirty="0">
                <a:solidFill>
                  <a:schemeClr val="bg1"/>
                </a:solidFill>
              </a:rPr>
              <a:t>New passengers have made their maximum trips on Weekends.</a:t>
            </a:r>
          </a:p>
          <a:p>
            <a:endParaRPr lang="en-IN" dirty="0">
              <a:solidFill>
                <a:schemeClr val="bg1"/>
              </a:solidFill>
            </a:endParaRPr>
          </a:p>
        </p:txBody>
      </p:sp>
      <p:sp>
        <p:nvSpPr>
          <p:cNvPr id="7" name="TextBox 6">
            <a:extLst>
              <a:ext uri="{FF2B5EF4-FFF2-40B4-BE49-F238E27FC236}">
                <a16:creationId xmlns:a16="http://schemas.microsoft.com/office/drawing/2014/main" id="{5F86B00A-7E89-72A1-3D46-0E67EE6D4DE0}"/>
              </a:ext>
            </a:extLst>
          </p:cNvPr>
          <p:cNvSpPr txBox="1"/>
          <p:nvPr/>
        </p:nvSpPr>
        <p:spPr>
          <a:xfrm>
            <a:off x="5381451" y="3551873"/>
            <a:ext cx="2425361" cy="369332"/>
          </a:xfrm>
          <a:prstGeom prst="rect">
            <a:avLst/>
          </a:prstGeom>
          <a:noFill/>
        </p:spPr>
        <p:txBody>
          <a:bodyPr wrap="square" rtlCol="0">
            <a:spAutoFit/>
          </a:bodyPr>
          <a:lstStyle/>
          <a:p>
            <a:r>
              <a:rPr lang="en-IN" b="1" dirty="0">
                <a:solidFill>
                  <a:schemeClr val="bg1">
                    <a:lumMod val="95000"/>
                  </a:schemeClr>
                </a:solidFill>
              </a:rPr>
              <a:t>Repeat Passengers:</a:t>
            </a:r>
          </a:p>
        </p:txBody>
      </p:sp>
      <p:cxnSp>
        <p:nvCxnSpPr>
          <p:cNvPr id="9" name="Straight Connector 8">
            <a:extLst>
              <a:ext uri="{FF2B5EF4-FFF2-40B4-BE49-F238E27FC236}">
                <a16:creationId xmlns:a16="http://schemas.microsoft.com/office/drawing/2014/main" id="{8BA6DF3D-2203-9704-7C13-6856B4E53916}"/>
              </a:ext>
            </a:extLst>
          </p:cNvPr>
          <p:cNvCxnSpPr>
            <a:cxnSpLocks/>
          </p:cNvCxnSpPr>
          <p:nvPr/>
        </p:nvCxnSpPr>
        <p:spPr>
          <a:xfrm>
            <a:off x="5474858" y="3921205"/>
            <a:ext cx="2331954"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0B0ABB54-B8F2-A73D-A8B6-5E2C5AE4092B}"/>
              </a:ext>
            </a:extLst>
          </p:cNvPr>
          <p:cNvSpPr txBox="1"/>
          <p:nvPr/>
        </p:nvSpPr>
        <p:spPr>
          <a:xfrm>
            <a:off x="5440444" y="4100047"/>
            <a:ext cx="5896148" cy="2477601"/>
          </a:xfrm>
          <a:prstGeom prst="rect">
            <a:avLst/>
          </a:prstGeom>
          <a:noFill/>
        </p:spPr>
        <p:txBody>
          <a:bodyPr wrap="square" rtlCol="0">
            <a:spAutoFit/>
          </a:bodyPr>
          <a:lstStyle/>
          <a:p>
            <a:pPr marL="285750" indent="-285750">
              <a:buFont typeface="Courier New" panose="02070309020205020404" pitchFamily="49" charset="0"/>
              <a:buChar char="o"/>
            </a:pPr>
            <a:r>
              <a:rPr lang="en-US" sz="1700" dirty="0">
                <a:solidFill>
                  <a:schemeClr val="bg1"/>
                </a:solidFill>
              </a:rPr>
              <a:t>Repeat passenger rate is maximum in the month of June and in Surat.</a:t>
            </a:r>
          </a:p>
          <a:p>
            <a:pPr marL="285750" indent="-285750">
              <a:buFont typeface="Courier New" panose="02070309020205020404" pitchFamily="49" charset="0"/>
              <a:buChar char="o"/>
            </a:pPr>
            <a:r>
              <a:rPr lang="en-US" sz="1700" dirty="0">
                <a:solidFill>
                  <a:schemeClr val="bg1"/>
                </a:solidFill>
              </a:rPr>
              <a:t>Among repeat passengers, the 2-trip has the highest number of passengers(30.06% of total repeat passengers)</a:t>
            </a:r>
          </a:p>
          <a:p>
            <a:pPr marL="285750" indent="-285750">
              <a:buFont typeface="Courier New" panose="02070309020205020404" pitchFamily="49" charset="0"/>
              <a:buChar char="o"/>
            </a:pPr>
            <a:r>
              <a:rPr lang="en-US" sz="1700" dirty="0">
                <a:solidFill>
                  <a:schemeClr val="bg1"/>
                </a:solidFill>
              </a:rPr>
              <a:t>Repeat passengers have made their maximum trips on Weekdays.</a:t>
            </a:r>
          </a:p>
          <a:p>
            <a:pPr marL="285750" indent="-285750">
              <a:buFont typeface="Courier New" panose="02070309020205020404" pitchFamily="49" charset="0"/>
              <a:buChar char="o"/>
            </a:pPr>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3184619027"/>
      </p:ext>
    </p:extLst>
  </p:cSld>
  <p:clrMapOvr>
    <a:masterClrMapping/>
  </p:clrMapOvr>
  <mc:AlternateContent xmlns:mc="http://schemas.openxmlformats.org/markup-compatibility/2006" xmlns:p14="http://schemas.microsoft.com/office/powerpoint/2010/main">
    <mc:Choice Requires="p14">
      <p:transition spd="slow" p14:dur="2000" advTm="1231"/>
    </mc:Choice>
    <mc:Fallback xmlns="">
      <p:transition spd="slow" advTm="123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5540D-DA07-0574-FA8D-A203BD3110EC}"/>
            </a:ext>
          </a:extLst>
        </p:cNvPr>
        <p:cNvGrpSpPr/>
        <p:nvPr/>
      </p:nvGrpSpPr>
      <p:grpSpPr>
        <a:xfrm>
          <a:off x="0" y="0"/>
          <a:ext cx="0" cy="0"/>
          <a:chOff x="0" y="0"/>
          <a:chExt cx="0" cy="0"/>
        </a:xfrm>
      </p:grpSpPr>
      <p:sp>
        <p:nvSpPr>
          <p:cNvPr id="22" name="object 6" descr="Blue rectangle">
            <a:extLst>
              <a:ext uri="{FF2B5EF4-FFF2-40B4-BE49-F238E27FC236}">
                <a16:creationId xmlns:a16="http://schemas.microsoft.com/office/drawing/2014/main" id="{15EB0E51-A1EE-2A76-8226-0342BD817F76}"/>
              </a:ext>
            </a:extLst>
          </p:cNvPr>
          <p:cNvSpPr/>
          <p:nvPr/>
        </p:nvSpPr>
        <p:spPr>
          <a:xfrm>
            <a:off x="4925961" y="1"/>
            <a:ext cx="7266039"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tx1">
              <a:lumMod val="85000"/>
              <a:lumOff val="15000"/>
            </a:schemeClr>
          </a:solidFill>
        </p:spPr>
        <p:txBody>
          <a:bodyPr wrap="square" lIns="0" tIns="0" rIns="0" bIns="0" rtlCol="0"/>
          <a:lstStyle/>
          <a:p>
            <a:endParaRPr lang="en-US" dirty="0"/>
          </a:p>
        </p:txBody>
      </p:sp>
      <p:pic>
        <p:nvPicPr>
          <p:cNvPr id="36" name="Picture 35">
            <a:extLst>
              <a:ext uri="{FF2B5EF4-FFF2-40B4-BE49-F238E27FC236}">
                <a16:creationId xmlns:a16="http://schemas.microsoft.com/office/drawing/2014/main" id="{D2791911-C86C-CFB7-45B7-8DF6C3F3E57D}"/>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28605"/>
          <a:stretch/>
        </p:blipFill>
        <p:spPr>
          <a:xfrm>
            <a:off x="0" y="0"/>
            <a:ext cx="4925961" cy="6867830"/>
          </a:xfrm>
          <a:prstGeom prst="rect">
            <a:avLst/>
          </a:prstGeom>
        </p:spPr>
      </p:pic>
      <p:sp>
        <p:nvSpPr>
          <p:cNvPr id="14" name="Oval 13" descr="Beige oval">
            <a:extLst>
              <a:ext uri="{FF2B5EF4-FFF2-40B4-BE49-F238E27FC236}">
                <a16:creationId xmlns:a16="http://schemas.microsoft.com/office/drawing/2014/main" id="{68A235B8-8343-2C34-8830-E48973554ECC}"/>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1C47894-8679-B05C-1D78-9BEB4B6CCC8D}"/>
              </a:ext>
            </a:extLst>
          </p:cNvPr>
          <p:cNvSpPr>
            <a:spLocks noGrp="1"/>
          </p:cNvSpPr>
          <p:nvPr>
            <p:ph type="title"/>
          </p:nvPr>
        </p:nvSpPr>
        <p:spPr>
          <a:xfrm>
            <a:off x="347337" y="823660"/>
            <a:ext cx="2199218" cy="646604"/>
          </a:xfrm>
        </p:spPr>
        <p:txBody>
          <a:bodyPr>
            <a:normAutofit/>
          </a:bodyPr>
          <a:lstStyle/>
          <a:p>
            <a:r>
              <a:rPr lang="en-US" sz="4000" dirty="0">
                <a:solidFill>
                  <a:schemeClr val="bg1"/>
                </a:solidFill>
              </a:rPr>
              <a:t>Insights</a:t>
            </a:r>
          </a:p>
        </p:txBody>
      </p:sp>
      <p:sp>
        <p:nvSpPr>
          <p:cNvPr id="5" name="Slide Number Placeholder 4">
            <a:extLst>
              <a:ext uri="{FF2B5EF4-FFF2-40B4-BE49-F238E27FC236}">
                <a16:creationId xmlns:a16="http://schemas.microsoft.com/office/drawing/2014/main" id="{3BF17094-E303-B30A-6164-4EF1E0AD9FA0}"/>
              </a:ext>
            </a:extLst>
          </p:cNvPr>
          <p:cNvSpPr>
            <a:spLocks noGrp="1"/>
          </p:cNvSpPr>
          <p:nvPr>
            <p:ph type="sldNum" sz="quarter" idx="12"/>
          </p:nvPr>
        </p:nvSpPr>
        <p:spPr/>
        <p:txBody>
          <a:bodyPr/>
          <a:lstStyle/>
          <a:p>
            <a:fld id="{82EE24B5-652C-4DB5-B7C3-B5BBEC1280B1}" type="slidenum">
              <a:rPr lang="en-US" smtClean="0"/>
              <a:t>22</a:t>
            </a:fld>
            <a:endParaRPr lang="en-US" dirty="0"/>
          </a:p>
        </p:txBody>
      </p:sp>
      <p:sp>
        <p:nvSpPr>
          <p:cNvPr id="15" name="object 27" descr="Beige rectangle">
            <a:extLst>
              <a:ext uri="{FF2B5EF4-FFF2-40B4-BE49-F238E27FC236}">
                <a16:creationId xmlns:a16="http://schemas.microsoft.com/office/drawing/2014/main" id="{ABEC341F-21A6-3778-0506-F2251D374FBA}"/>
              </a:ext>
            </a:extLst>
          </p:cNvPr>
          <p:cNvSpPr/>
          <p:nvPr/>
        </p:nvSpPr>
        <p:spPr>
          <a:xfrm flipV="1">
            <a:off x="455491" y="1293969"/>
            <a:ext cx="2120560" cy="176296"/>
          </a:xfrm>
          <a:custGeom>
            <a:avLst/>
            <a:gdLst/>
            <a:ahLst/>
            <a:cxnLst/>
            <a:rect l="l" t="t" r="r" b="b"/>
            <a:pathLst>
              <a:path w="2501265">
                <a:moveTo>
                  <a:pt x="0" y="0"/>
                </a:moveTo>
                <a:lnTo>
                  <a:pt x="2500883" y="0"/>
                </a:lnTo>
              </a:path>
            </a:pathLst>
          </a:custGeom>
          <a:ln w="54863">
            <a:solidFill>
              <a:srgbClr val="FFFF00"/>
            </a:solidFill>
          </a:ln>
        </p:spPr>
        <p:txBody>
          <a:bodyPr wrap="square" lIns="0" tIns="0" rIns="0" bIns="0" rtlCol="0"/>
          <a:lstStyle/>
          <a:p>
            <a:endParaRPr lang="en-US" dirty="0">
              <a:highlight>
                <a:srgbClr val="FFFF00"/>
              </a:highlight>
            </a:endParaRPr>
          </a:p>
        </p:txBody>
      </p:sp>
      <p:sp>
        <p:nvSpPr>
          <p:cNvPr id="2" name="Rectangle: Rounded Corners 1">
            <a:extLst>
              <a:ext uri="{FF2B5EF4-FFF2-40B4-BE49-F238E27FC236}">
                <a16:creationId xmlns:a16="http://schemas.microsoft.com/office/drawing/2014/main" id="{D0F4E2D6-A925-06C7-D825-09EE5862E446}"/>
              </a:ext>
            </a:extLst>
          </p:cNvPr>
          <p:cNvSpPr/>
          <p:nvPr/>
        </p:nvSpPr>
        <p:spPr>
          <a:xfrm>
            <a:off x="5294670" y="602652"/>
            <a:ext cx="5363498" cy="587686"/>
          </a:xfrm>
          <a:prstGeom prst="roundRect">
            <a:avLst>
              <a:gd name="adj" fmla="val 3507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Revenue Insights</a:t>
            </a:r>
          </a:p>
        </p:txBody>
      </p:sp>
      <p:sp>
        <p:nvSpPr>
          <p:cNvPr id="6" name="TextBox 5">
            <a:extLst>
              <a:ext uri="{FF2B5EF4-FFF2-40B4-BE49-F238E27FC236}">
                <a16:creationId xmlns:a16="http://schemas.microsoft.com/office/drawing/2014/main" id="{7F36F349-865B-4856-C32F-EAFE6D42792B}"/>
              </a:ext>
            </a:extLst>
          </p:cNvPr>
          <p:cNvSpPr txBox="1"/>
          <p:nvPr/>
        </p:nvSpPr>
        <p:spPr>
          <a:xfrm>
            <a:off x="5358513" y="1623512"/>
            <a:ext cx="5840361" cy="4247317"/>
          </a:xfrm>
          <a:prstGeom prst="rect">
            <a:avLst/>
          </a:prstGeom>
          <a:noFill/>
        </p:spPr>
        <p:txBody>
          <a:bodyPr wrap="square" rtlCol="0">
            <a:spAutoFit/>
          </a:bodyPr>
          <a:lstStyle/>
          <a:p>
            <a:pPr marL="285750" indent="-285750">
              <a:buFont typeface="Courier New" panose="02070309020205020404" pitchFamily="49" charset="0"/>
              <a:buChar char="o"/>
            </a:pPr>
            <a:r>
              <a:rPr lang="en-IN" dirty="0">
                <a:solidFill>
                  <a:schemeClr val="bg1">
                    <a:lumMod val="95000"/>
                  </a:schemeClr>
                </a:solidFill>
              </a:rPr>
              <a:t>Jaipur, Kochi &amp; Chandigarh are the top 3 cities contributing maximum revenue , While Coimbatore, Vadodara &amp; Mysore are bottom 3 cities in revenue contribution.</a:t>
            </a:r>
          </a:p>
          <a:p>
            <a:pPr marL="285750" indent="-285750">
              <a:buFont typeface="Courier New" panose="02070309020205020404" pitchFamily="49" charset="0"/>
              <a:buChar char="o"/>
            </a:pPr>
            <a:endParaRPr lang="en-IN" dirty="0">
              <a:solidFill>
                <a:schemeClr val="bg1">
                  <a:lumMod val="95000"/>
                </a:schemeClr>
              </a:solidFill>
            </a:endParaRPr>
          </a:p>
          <a:p>
            <a:pPr marL="285750" indent="-285750">
              <a:buFont typeface="Courier New" panose="02070309020205020404" pitchFamily="49" charset="0"/>
              <a:buChar char="o"/>
            </a:pPr>
            <a:r>
              <a:rPr lang="en-IN" dirty="0">
                <a:solidFill>
                  <a:schemeClr val="bg1">
                    <a:lumMod val="95000"/>
                  </a:schemeClr>
                </a:solidFill>
              </a:rPr>
              <a:t>February month contributed maximum to revenue.</a:t>
            </a:r>
          </a:p>
          <a:p>
            <a:endParaRPr lang="en-IN" dirty="0">
              <a:solidFill>
                <a:schemeClr val="bg1">
                  <a:lumMod val="95000"/>
                </a:schemeClr>
              </a:solidFill>
            </a:endParaRPr>
          </a:p>
          <a:p>
            <a:pPr marL="285750" indent="-285750">
              <a:buFont typeface="Courier New" panose="02070309020205020404" pitchFamily="49" charset="0"/>
              <a:buChar char="o"/>
            </a:pPr>
            <a:r>
              <a:rPr lang="en-IN" dirty="0">
                <a:solidFill>
                  <a:schemeClr val="bg1">
                    <a:lumMod val="95000"/>
                  </a:schemeClr>
                </a:solidFill>
              </a:rPr>
              <a:t>Weekend’s have witnessed significant revenue generation.</a:t>
            </a:r>
          </a:p>
          <a:p>
            <a:pPr marL="285750" indent="-285750">
              <a:buFont typeface="Courier New" panose="02070309020205020404" pitchFamily="49" charset="0"/>
              <a:buChar char="o"/>
            </a:pPr>
            <a:endParaRPr lang="en-IN" dirty="0">
              <a:solidFill>
                <a:schemeClr val="bg1">
                  <a:lumMod val="95000"/>
                </a:schemeClr>
              </a:solidFill>
            </a:endParaRPr>
          </a:p>
          <a:p>
            <a:pPr marL="285750" indent="-285750">
              <a:buFont typeface="Courier New" panose="02070309020205020404" pitchFamily="49" charset="0"/>
              <a:buChar char="o"/>
            </a:pPr>
            <a:r>
              <a:rPr lang="en-IN" dirty="0">
                <a:solidFill>
                  <a:schemeClr val="bg1">
                    <a:lumMod val="95000"/>
                  </a:schemeClr>
                </a:solidFill>
              </a:rPr>
              <a:t>Average Trip cost is more than </a:t>
            </a:r>
            <a:r>
              <a:rPr lang="en-IN" b="1" i="0" dirty="0">
                <a:solidFill>
                  <a:schemeClr val="bg1"/>
                </a:solidFill>
                <a:effectLst/>
                <a:latin typeface="Inter"/>
              </a:rPr>
              <a:t>₹ 280</a:t>
            </a:r>
            <a:r>
              <a:rPr lang="en-IN" i="0" dirty="0">
                <a:solidFill>
                  <a:schemeClr val="bg1"/>
                </a:solidFill>
                <a:effectLst/>
                <a:latin typeface="Inter"/>
              </a:rPr>
              <a:t> </a:t>
            </a:r>
            <a:r>
              <a:rPr lang="en-IN" i="0" dirty="0">
                <a:solidFill>
                  <a:schemeClr val="bg1"/>
                </a:solidFill>
                <a:effectLst/>
              </a:rPr>
              <a:t>in</a:t>
            </a:r>
            <a:r>
              <a:rPr lang="en-IN" i="0" dirty="0">
                <a:solidFill>
                  <a:schemeClr val="bg1"/>
                </a:solidFill>
                <a:effectLst/>
                <a:latin typeface="Inter"/>
              </a:rPr>
              <a:t> Jaipur, Kochi, Chandigarh &amp; Visakhapatnam</a:t>
            </a:r>
            <a:r>
              <a:rPr lang="en-IN" dirty="0">
                <a:solidFill>
                  <a:schemeClr val="bg1"/>
                </a:solidFill>
                <a:latin typeface="Inter"/>
              </a:rPr>
              <a:t>. Jaipur having the most expensive Trip cost which is </a:t>
            </a:r>
            <a:r>
              <a:rPr lang="en-IN" b="1" i="0" dirty="0">
                <a:solidFill>
                  <a:schemeClr val="bg1"/>
                </a:solidFill>
                <a:effectLst/>
              </a:rPr>
              <a:t>₹ </a:t>
            </a:r>
            <a:r>
              <a:rPr lang="en-IN" b="1" i="0" dirty="0">
                <a:solidFill>
                  <a:schemeClr val="bg1"/>
                </a:solidFill>
                <a:effectLst/>
                <a:latin typeface="Inter"/>
              </a:rPr>
              <a:t>483</a:t>
            </a:r>
            <a:r>
              <a:rPr lang="en-IN" i="0" dirty="0">
                <a:solidFill>
                  <a:schemeClr val="bg1"/>
                </a:solidFill>
                <a:effectLst/>
                <a:latin typeface="Inter"/>
              </a:rPr>
              <a:t> while Surat have least expensive trip cost which is mere </a:t>
            </a:r>
            <a:r>
              <a:rPr lang="en-IN" b="1" i="0" dirty="0">
                <a:solidFill>
                  <a:schemeClr val="bg1"/>
                </a:solidFill>
                <a:effectLst/>
                <a:latin typeface="Inter"/>
              </a:rPr>
              <a:t>₹ 117.</a:t>
            </a:r>
          </a:p>
          <a:p>
            <a:endParaRPr lang="en-IN" b="1" dirty="0">
              <a:solidFill>
                <a:schemeClr val="bg1"/>
              </a:solidFill>
              <a:latin typeface="Inter"/>
            </a:endParaRPr>
          </a:p>
        </p:txBody>
      </p:sp>
    </p:spTree>
    <p:extLst>
      <p:ext uri="{BB962C8B-B14F-4D97-AF65-F5344CB8AC3E}">
        <p14:creationId xmlns:p14="http://schemas.microsoft.com/office/powerpoint/2010/main" val="3967571848"/>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F66A6-B18B-5DF1-A2A0-CF72BE9A8BC7}"/>
            </a:ext>
          </a:extLst>
        </p:cNvPr>
        <p:cNvGrpSpPr/>
        <p:nvPr/>
      </p:nvGrpSpPr>
      <p:grpSpPr>
        <a:xfrm>
          <a:off x="0" y="0"/>
          <a:ext cx="0" cy="0"/>
          <a:chOff x="0" y="0"/>
          <a:chExt cx="0" cy="0"/>
        </a:xfrm>
      </p:grpSpPr>
      <p:sp>
        <p:nvSpPr>
          <p:cNvPr id="22" name="object 6" descr="Blue rectangle">
            <a:extLst>
              <a:ext uri="{FF2B5EF4-FFF2-40B4-BE49-F238E27FC236}">
                <a16:creationId xmlns:a16="http://schemas.microsoft.com/office/drawing/2014/main" id="{083C207D-308A-79A9-BD70-C1F3D937FF1D}"/>
              </a:ext>
            </a:extLst>
          </p:cNvPr>
          <p:cNvSpPr/>
          <p:nvPr/>
        </p:nvSpPr>
        <p:spPr>
          <a:xfrm>
            <a:off x="4925961" y="1"/>
            <a:ext cx="7266039"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tx1">
              <a:lumMod val="85000"/>
              <a:lumOff val="15000"/>
            </a:schemeClr>
          </a:solidFill>
        </p:spPr>
        <p:txBody>
          <a:bodyPr wrap="square" lIns="0" tIns="0" rIns="0" bIns="0" rtlCol="0"/>
          <a:lstStyle/>
          <a:p>
            <a:endParaRPr lang="en-US" dirty="0"/>
          </a:p>
        </p:txBody>
      </p:sp>
      <p:pic>
        <p:nvPicPr>
          <p:cNvPr id="36" name="Picture 35">
            <a:extLst>
              <a:ext uri="{FF2B5EF4-FFF2-40B4-BE49-F238E27FC236}">
                <a16:creationId xmlns:a16="http://schemas.microsoft.com/office/drawing/2014/main" id="{A4D8F23E-E658-7F66-85BC-4628A05B1C83}"/>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28605"/>
          <a:stretch/>
        </p:blipFill>
        <p:spPr>
          <a:xfrm>
            <a:off x="0" y="0"/>
            <a:ext cx="4925961" cy="6867830"/>
          </a:xfrm>
          <a:prstGeom prst="rect">
            <a:avLst/>
          </a:prstGeom>
        </p:spPr>
      </p:pic>
      <p:sp>
        <p:nvSpPr>
          <p:cNvPr id="14" name="Oval 13" descr="Beige oval">
            <a:extLst>
              <a:ext uri="{FF2B5EF4-FFF2-40B4-BE49-F238E27FC236}">
                <a16:creationId xmlns:a16="http://schemas.microsoft.com/office/drawing/2014/main" id="{B678569A-C9C2-B8B7-D410-DB27DBEBBE92}"/>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38C36C5-74E7-E2A0-ADB7-FA1A1715350B}"/>
              </a:ext>
            </a:extLst>
          </p:cNvPr>
          <p:cNvSpPr>
            <a:spLocks noGrp="1"/>
          </p:cNvSpPr>
          <p:nvPr>
            <p:ph type="title"/>
          </p:nvPr>
        </p:nvSpPr>
        <p:spPr>
          <a:xfrm>
            <a:off x="347337" y="823660"/>
            <a:ext cx="2199218" cy="646604"/>
          </a:xfrm>
        </p:spPr>
        <p:txBody>
          <a:bodyPr>
            <a:normAutofit/>
          </a:bodyPr>
          <a:lstStyle/>
          <a:p>
            <a:r>
              <a:rPr lang="en-US" sz="4000" dirty="0">
                <a:solidFill>
                  <a:schemeClr val="bg1"/>
                </a:solidFill>
              </a:rPr>
              <a:t>Insights</a:t>
            </a:r>
          </a:p>
        </p:txBody>
      </p:sp>
      <p:sp>
        <p:nvSpPr>
          <p:cNvPr id="5" name="Slide Number Placeholder 4">
            <a:extLst>
              <a:ext uri="{FF2B5EF4-FFF2-40B4-BE49-F238E27FC236}">
                <a16:creationId xmlns:a16="http://schemas.microsoft.com/office/drawing/2014/main" id="{42B1114F-FE01-60DF-ADEC-D37927FA06DA}"/>
              </a:ext>
            </a:extLst>
          </p:cNvPr>
          <p:cNvSpPr>
            <a:spLocks noGrp="1"/>
          </p:cNvSpPr>
          <p:nvPr>
            <p:ph type="sldNum" sz="quarter" idx="12"/>
          </p:nvPr>
        </p:nvSpPr>
        <p:spPr/>
        <p:txBody>
          <a:bodyPr/>
          <a:lstStyle/>
          <a:p>
            <a:fld id="{82EE24B5-652C-4DB5-B7C3-B5BBEC1280B1}" type="slidenum">
              <a:rPr lang="en-US" smtClean="0"/>
              <a:t>23</a:t>
            </a:fld>
            <a:endParaRPr lang="en-US" dirty="0"/>
          </a:p>
        </p:txBody>
      </p:sp>
      <p:sp>
        <p:nvSpPr>
          <p:cNvPr id="15" name="object 27" descr="Beige rectangle">
            <a:extLst>
              <a:ext uri="{FF2B5EF4-FFF2-40B4-BE49-F238E27FC236}">
                <a16:creationId xmlns:a16="http://schemas.microsoft.com/office/drawing/2014/main" id="{A481859A-8D3B-631F-2928-A7418E62EAF9}"/>
              </a:ext>
            </a:extLst>
          </p:cNvPr>
          <p:cNvSpPr/>
          <p:nvPr/>
        </p:nvSpPr>
        <p:spPr>
          <a:xfrm flipV="1">
            <a:off x="455491" y="1293969"/>
            <a:ext cx="2120560" cy="176296"/>
          </a:xfrm>
          <a:custGeom>
            <a:avLst/>
            <a:gdLst/>
            <a:ahLst/>
            <a:cxnLst/>
            <a:rect l="l" t="t" r="r" b="b"/>
            <a:pathLst>
              <a:path w="2501265">
                <a:moveTo>
                  <a:pt x="0" y="0"/>
                </a:moveTo>
                <a:lnTo>
                  <a:pt x="2500883" y="0"/>
                </a:lnTo>
              </a:path>
            </a:pathLst>
          </a:custGeom>
          <a:ln w="54863">
            <a:solidFill>
              <a:srgbClr val="FFFF00"/>
            </a:solidFill>
          </a:ln>
        </p:spPr>
        <p:txBody>
          <a:bodyPr wrap="square" lIns="0" tIns="0" rIns="0" bIns="0" rtlCol="0"/>
          <a:lstStyle/>
          <a:p>
            <a:endParaRPr lang="en-US" dirty="0">
              <a:highlight>
                <a:srgbClr val="FFFF00"/>
              </a:highlight>
            </a:endParaRPr>
          </a:p>
        </p:txBody>
      </p:sp>
      <p:sp>
        <p:nvSpPr>
          <p:cNvPr id="2" name="Rectangle: Rounded Corners 1">
            <a:extLst>
              <a:ext uri="{FF2B5EF4-FFF2-40B4-BE49-F238E27FC236}">
                <a16:creationId xmlns:a16="http://schemas.microsoft.com/office/drawing/2014/main" id="{4432FEB6-D6CA-3A9F-F2FE-FBBCBA47B340}"/>
              </a:ext>
            </a:extLst>
          </p:cNvPr>
          <p:cNvSpPr/>
          <p:nvPr/>
        </p:nvSpPr>
        <p:spPr>
          <a:xfrm>
            <a:off x="5294670" y="602652"/>
            <a:ext cx="5363498" cy="587686"/>
          </a:xfrm>
          <a:prstGeom prst="roundRect">
            <a:avLst>
              <a:gd name="adj" fmla="val 3507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Performance Insights</a:t>
            </a:r>
            <a:endParaRPr lang="en-IN" sz="2800" b="1" dirty="0">
              <a:solidFill>
                <a:schemeClr val="tx1"/>
              </a:solidFill>
            </a:endParaRPr>
          </a:p>
        </p:txBody>
      </p:sp>
      <p:sp>
        <p:nvSpPr>
          <p:cNvPr id="4" name="TextBox 3">
            <a:extLst>
              <a:ext uri="{FF2B5EF4-FFF2-40B4-BE49-F238E27FC236}">
                <a16:creationId xmlns:a16="http://schemas.microsoft.com/office/drawing/2014/main" id="{DDB6B5EC-5EB0-C88B-611F-023E5A2D8702}"/>
              </a:ext>
            </a:extLst>
          </p:cNvPr>
          <p:cNvSpPr txBox="1"/>
          <p:nvPr/>
        </p:nvSpPr>
        <p:spPr>
          <a:xfrm>
            <a:off x="5417574" y="1582994"/>
            <a:ext cx="6051270" cy="4801314"/>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solidFill>
              </a:rPr>
              <a:t>Goodcabs witnessed 16.5% monthly revenue growth rate. Out of all cities, Mysore have recorded highest monthly revenue growth rate which is 21.4%</a:t>
            </a: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r>
              <a:rPr lang="en-US" dirty="0">
                <a:solidFill>
                  <a:schemeClr val="bg1"/>
                </a:solidFill>
              </a:rPr>
              <a:t>Jaipur, Kochi &amp; Mysore have received highest average driver rating and passenger rating.</a:t>
            </a: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r>
              <a:rPr lang="en-US" dirty="0">
                <a:solidFill>
                  <a:schemeClr val="bg1"/>
                </a:solidFill>
              </a:rPr>
              <a:t>The average target rating fell short by 3.9%.</a:t>
            </a: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r>
              <a:rPr lang="en-US" dirty="0">
                <a:solidFill>
                  <a:schemeClr val="bg1"/>
                </a:solidFill>
              </a:rPr>
              <a:t>Lucknow, Surat &amp; Vadodara have got least average driver rating.</a:t>
            </a: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endParaRPr lang="en-IN" dirty="0">
              <a:solidFill>
                <a:schemeClr val="bg1"/>
              </a:solidFill>
            </a:endParaRPr>
          </a:p>
        </p:txBody>
      </p:sp>
    </p:spTree>
    <p:extLst>
      <p:ext uri="{BB962C8B-B14F-4D97-AF65-F5344CB8AC3E}">
        <p14:creationId xmlns:p14="http://schemas.microsoft.com/office/powerpoint/2010/main" val="428609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4FDF1-7F27-DD70-08E3-B00F4F4D36B8}"/>
            </a:ext>
          </a:extLst>
        </p:cNvPr>
        <p:cNvGrpSpPr/>
        <p:nvPr/>
      </p:nvGrpSpPr>
      <p:grpSpPr>
        <a:xfrm>
          <a:off x="0" y="0"/>
          <a:ext cx="0" cy="0"/>
          <a:chOff x="0" y="0"/>
          <a:chExt cx="0" cy="0"/>
        </a:xfrm>
      </p:grpSpPr>
      <p:sp>
        <p:nvSpPr>
          <p:cNvPr id="22" name="object 6" descr="Blue rectangle">
            <a:extLst>
              <a:ext uri="{FF2B5EF4-FFF2-40B4-BE49-F238E27FC236}">
                <a16:creationId xmlns:a16="http://schemas.microsoft.com/office/drawing/2014/main" id="{0312B4F8-A7DA-E5E3-09FA-51B37121F83B}"/>
              </a:ext>
            </a:extLst>
          </p:cNvPr>
          <p:cNvSpPr/>
          <p:nvPr/>
        </p:nvSpPr>
        <p:spPr>
          <a:xfrm>
            <a:off x="4925961" y="1"/>
            <a:ext cx="7266039"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tx1">
              <a:lumMod val="85000"/>
              <a:lumOff val="15000"/>
            </a:schemeClr>
          </a:solidFill>
        </p:spPr>
        <p:txBody>
          <a:bodyPr wrap="square" lIns="0" tIns="0" rIns="0" bIns="0" rtlCol="0"/>
          <a:lstStyle/>
          <a:p>
            <a:endParaRPr lang="en-US" dirty="0"/>
          </a:p>
        </p:txBody>
      </p:sp>
      <p:pic>
        <p:nvPicPr>
          <p:cNvPr id="36" name="Picture 35">
            <a:extLst>
              <a:ext uri="{FF2B5EF4-FFF2-40B4-BE49-F238E27FC236}">
                <a16:creationId xmlns:a16="http://schemas.microsoft.com/office/drawing/2014/main" id="{46F8C4FD-76BA-3409-DF06-534755EDB41E}"/>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28605"/>
          <a:stretch/>
        </p:blipFill>
        <p:spPr>
          <a:xfrm>
            <a:off x="0" y="0"/>
            <a:ext cx="4925961" cy="6867830"/>
          </a:xfrm>
          <a:prstGeom prst="rect">
            <a:avLst/>
          </a:prstGeom>
        </p:spPr>
      </p:pic>
      <p:sp>
        <p:nvSpPr>
          <p:cNvPr id="14" name="Oval 13" descr="Beige oval">
            <a:extLst>
              <a:ext uri="{FF2B5EF4-FFF2-40B4-BE49-F238E27FC236}">
                <a16:creationId xmlns:a16="http://schemas.microsoft.com/office/drawing/2014/main" id="{D12A0016-7EB5-6BC4-89B4-EBE0240B0D7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5287E36-D565-2B71-4D00-7CEB8D68C659}"/>
              </a:ext>
            </a:extLst>
          </p:cNvPr>
          <p:cNvSpPr>
            <a:spLocks noGrp="1"/>
          </p:cNvSpPr>
          <p:nvPr>
            <p:ph type="title"/>
          </p:nvPr>
        </p:nvSpPr>
        <p:spPr>
          <a:xfrm>
            <a:off x="347337" y="823660"/>
            <a:ext cx="2199218" cy="646604"/>
          </a:xfrm>
        </p:spPr>
        <p:txBody>
          <a:bodyPr>
            <a:normAutofit/>
          </a:bodyPr>
          <a:lstStyle/>
          <a:p>
            <a:r>
              <a:rPr lang="en-US" sz="4000" dirty="0">
                <a:solidFill>
                  <a:schemeClr val="bg1"/>
                </a:solidFill>
              </a:rPr>
              <a:t>Insights</a:t>
            </a:r>
          </a:p>
        </p:txBody>
      </p:sp>
      <p:sp>
        <p:nvSpPr>
          <p:cNvPr id="5" name="Slide Number Placeholder 4">
            <a:extLst>
              <a:ext uri="{FF2B5EF4-FFF2-40B4-BE49-F238E27FC236}">
                <a16:creationId xmlns:a16="http://schemas.microsoft.com/office/drawing/2014/main" id="{DE2C4B51-2EF3-0627-13DE-85FD503CAAC5}"/>
              </a:ext>
            </a:extLst>
          </p:cNvPr>
          <p:cNvSpPr>
            <a:spLocks noGrp="1"/>
          </p:cNvSpPr>
          <p:nvPr>
            <p:ph type="sldNum" sz="quarter" idx="12"/>
          </p:nvPr>
        </p:nvSpPr>
        <p:spPr/>
        <p:txBody>
          <a:bodyPr/>
          <a:lstStyle/>
          <a:p>
            <a:fld id="{82EE24B5-652C-4DB5-B7C3-B5BBEC1280B1}" type="slidenum">
              <a:rPr lang="en-US" smtClean="0"/>
              <a:t>24</a:t>
            </a:fld>
            <a:endParaRPr lang="en-US" dirty="0"/>
          </a:p>
        </p:txBody>
      </p:sp>
      <p:sp>
        <p:nvSpPr>
          <p:cNvPr id="15" name="object 27" descr="Beige rectangle">
            <a:extLst>
              <a:ext uri="{FF2B5EF4-FFF2-40B4-BE49-F238E27FC236}">
                <a16:creationId xmlns:a16="http://schemas.microsoft.com/office/drawing/2014/main" id="{9C024EB8-0F67-FEC8-6EE8-7744CEE526C9}"/>
              </a:ext>
            </a:extLst>
          </p:cNvPr>
          <p:cNvSpPr/>
          <p:nvPr/>
        </p:nvSpPr>
        <p:spPr>
          <a:xfrm flipV="1">
            <a:off x="455491" y="1293969"/>
            <a:ext cx="2120560" cy="176296"/>
          </a:xfrm>
          <a:custGeom>
            <a:avLst/>
            <a:gdLst/>
            <a:ahLst/>
            <a:cxnLst/>
            <a:rect l="l" t="t" r="r" b="b"/>
            <a:pathLst>
              <a:path w="2501265">
                <a:moveTo>
                  <a:pt x="0" y="0"/>
                </a:moveTo>
                <a:lnTo>
                  <a:pt x="2500883" y="0"/>
                </a:lnTo>
              </a:path>
            </a:pathLst>
          </a:custGeom>
          <a:ln w="54863">
            <a:solidFill>
              <a:srgbClr val="FFFF00"/>
            </a:solidFill>
          </a:ln>
        </p:spPr>
        <p:txBody>
          <a:bodyPr wrap="square" lIns="0" tIns="0" rIns="0" bIns="0" rtlCol="0"/>
          <a:lstStyle/>
          <a:p>
            <a:endParaRPr lang="en-US" dirty="0">
              <a:highlight>
                <a:srgbClr val="FFFF00"/>
              </a:highlight>
            </a:endParaRPr>
          </a:p>
        </p:txBody>
      </p:sp>
      <p:sp>
        <p:nvSpPr>
          <p:cNvPr id="2" name="Rectangle: Rounded Corners 1">
            <a:extLst>
              <a:ext uri="{FF2B5EF4-FFF2-40B4-BE49-F238E27FC236}">
                <a16:creationId xmlns:a16="http://schemas.microsoft.com/office/drawing/2014/main" id="{1028A71B-A626-5309-81B3-2BE4C5DF7923}"/>
              </a:ext>
            </a:extLst>
          </p:cNvPr>
          <p:cNvSpPr/>
          <p:nvPr/>
        </p:nvSpPr>
        <p:spPr>
          <a:xfrm>
            <a:off x="5110315" y="529817"/>
            <a:ext cx="6897330" cy="587686"/>
          </a:xfrm>
          <a:prstGeom prst="roundRect">
            <a:avLst>
              <a:gd name="adj" fmla="val 3507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Factors Influencing Repeat Passenger Rate</a:t>
            </a:r>
          </a:p>
        </p:txBody>
      </p:sp>
      <p:sp>
        <p:nvSpPr>
          <p:cNvPr id="4" name="TextBox 3">
            <a:extLst>
              <a:ext uri="{FF2B5EF4-FFF2-40B4-BE49-F238E27FC236}">
                <a16:creationId xmlns:a16="http://schemas.microsoft.com/office/drawing/2014/main" id="{4ED146AF-46A4-C66A-9961-EA6412757DAF}"/>
              </a:ext>
            </a:extLst>
          </p:cNvPr>
          <p:cNvSpPr txBox="1"/>
          <p:nvPr/>
        </p:nvSpPr>
        <p:spPr>
          <a:xfrm>
            <a:off x="5447071" y="1647319"/>
            <a:ext cx="6021773" cy="2585323"/>
          </a:xfrm>
          <a:prstGeom prst="rect">
            <a:avLst/>
          </a:prstGeom>
          <a:noFill/>
        </p:spPr>
        <p:txBody>
          <a:bodyPr wrap="square" rtlCol="0">
            <a:spAutoFit/>
          </a:bodyPr>
          <a:lstStyle/>
          <a:p>
            <a:r>
              <a:rPr lang="en-US" dirty="0">
                <a:solidFill>
                  <a:schemeClr val="bg1"/>
                </a:solidFill>
              </a:rPr>
              <a:t>The repeat passenger rate is influenced by factors such as city demographics, service quality, and competitive pricing. </a:t>
            </a:r>
          </a:p>
          <a:p>
            <a:endParaRPr lang="en-US" dirty="0">
              <a:solidFill>
                <a:schemeClr val="bg1"/>
              </a:solidFill>
            </a:endParaRPr>
          </a:p>
          <a:p>
            <a:r>
              <a:rPr lang="en-US" dirty="0">
                <a:solidFill>
                  <a:schemeClr val="bg1"/>
                </a:solidFill>
              </a:rPr>
              <a:t>The analysis confirms that Surat, Lucknow, and Indore have high repeat passenger rates, primarily due to these cities being industrial hubs with a higher number of daily commuters compared to tourist destinations. </a:t>
            </a:r>
          </a:p>
          <a:p>
            <a:r>
              <a:rPr lang="en-US" dirty="0">
                <a:solidFill>
                  <a:schemeClr val="bg1"/>
                </a:solidFill>
              </a:rPr>
              <a:t>Additionally, the trip cost is lower in these three cities.</a:t>
            </a:r>
            <a:endParaRPr lang="en-IN" dirty="0">
              <a:solidFill>
                <a:schemeClr val="bg1"/>
              </a:solidFill>
            </a:endParaRPr>
          </a:p>
        </p:txBody>
      </p:sp>
    </p:spTree>
    <p:extLst>
      <p:ext uri="{BB962C8B-B14F-4D97-AF65-F5344CB8AC3E}">
        <p14:creationId xmlns:p14="http://schemas.microsoft.com/office/powerpoint/2010/main" val="453220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603DB-02EB-CDC0-9923-D94B8D721E8C}"/>
            </a:ext>
          </a:extLst>
        </p:cNvPr>
        <p:cNvGrpSpPr/>
        <p:nvPr/>
      </p:nvGrpSpPr>
      <p:grpSpPr>
        <a:xfrm>
          <a:off x="0" y="0"/>
          <a:ext cx="0" cy="0"/>
          <a:chOff x="0" y="0"/>
          <a:chExt cx="0" cy="0"/>
        </a:xfrm>
      </p:grpSpPr>
      <p:sp>
        <p:nvSpPr>
          <p:cNvPr id="22" name="object 6" descr="Blue rectangle">
            <a:extLst>
              <a:ext uri="{FF2B5EF4-FFF2-40B4-BE49-F238E27FC236}">
                <a16:creationId xmlns:a16="http://schemas.microsoft.com/office/drawing/2014/main" id="{5BE29596-5B0F-5B8E-9C67-C1344439D881}"/>
              </a:ext>
            </a:extLst>
          </p:cNvPr>
          <p:cNvSpPr/>
          <p:nvPr/>
        </p:nvSpPr>
        <p:spPr>
          <a:xfrm>
            <a:off x="4925961" y="1"/>
            <a:ext cx="7266039"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tx1">
              <a:lumMod val="85000"/>
              <a:lumOff val="15000"/>
            </a:schemeClr>
          </a:solidFill>
        </p:spPr>
        <p:txBody>
          <a:bodyPr wrap="square" lIns="0" tIns="0" rIns="0" bIns="0" rtlCol="0"/>
          <a:lstStyle/>
          <a:p>
            <a:endParaRPr lang="en-US" dirty="0"/>
          </a:p>
        </p:txBody>
      </p:sp>
      <p:pic>
        <p:nvPicPr>
          <p:cNvPr id="36" name="Picture 35">
            <a:extLst>
              <a:ext uri="{FF2B5EF4-FFF2-40B4-BE49-F238E27FC236}">
                <a16:creationId xmlns:a16="http://schemas.microsoft.com/office/drawing/2014/main" id="{0A0E75B9-268E-3EF6-2150-376F9AA1FAFF}"/>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28605"/>
          <a:stretch/>
        </p:blipFill>
        <p:spPr>
          <a:xfrm>
            <a:off x="0" y="0"/>
            <a:ext cx="4925961" cy="6867830"/>
          </a:xfrm>
          <a:prstGeom prst="rect">
            <a:avLst/>
          </a:prstGeom>
        </p:spPr>
      </p:pic>
      <p:sp>
        <p:nvSpPr>
          <p:cNvPr id="14" name="Oval 13" descr="Beige oval">
            <a:extLst>
              <a:ext uri="{FF2B5EF4-FFF2-40B4-BE49-F238E27FC236}">
                <a16:creationId xmlns:a16="http://schemas.microsoft.com/office/drawing/2014/main" id="{361BB3E6-EE5B-DFB1-1B79-DF3AD90844A9}"/>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4CD477E-CB95-10A5-1447-EBC3131EE4DF}"/>
              </a:ext>
            </a:extLst>
          </p:cNvPr>
          <p:cNvSpPr>
            <a:spLocks noGrp="1"/>
          </p:cNvSpPr>
          <p:nvPr>
            <p:ph type="title"/>
          </p:nvPr>
        </p:nvSpPr>
        <p:spPr>
          <a:xfrm>
            <a:off x="347337" y="823660"/>
            <a:ext cx="2199218" cy="646604"/>
          </a:xfrm>
        </p:spPr>
        <p:txBody>
          <a:bodyPr>
            <a:normAutofit/>
          </a:bodyPr>
          <a:lstStyle/>
          <a:p>
            <a:r>
              <a:rPr lang="en-US" sz="4000" dirty="0">
                <a:solidFill>
                  <a:schemeClr val="bg1"/>
                </a:solidFill>
              </a:rPr>
              <a:t>Insights</a:t>
            </a:r>
          </a:p>
        </p:txBody>
      </p:sp>
      <p:sp>
        <p:nvSpPr>
          <p:cNvPr id="5" name="Slide Number Placeholder 4">
            <a:extLst>
              <a:ext uri="{FF2B5EF4-FFF2-40B4-BE49-F238E27FC236}">
                <a16:creationId xmlns:a16="http://schemas.microsoft.com/office/drawing/2014/main" id="{2DAACA5E-ECDE-3AB6-0FB0-86006E8FABFE}"/>
              </a:ext>
            </a:extLst>
          </p:cNvPr>
          <p:cNvSpPr>
            <a:spLocks noGrp="1"/>
          </p:cNvSpPr>
          <p:nvPr>
            <p:ph type="sldNum" sz="quarter" idx="12"/>
          </p:nvPr>
        </p:nvSpPr>
        <p:spPr/>
        <p:txBody>
          <a:bodyPr/>
          <a:lstStyle/>
          <a:p>
            <a:fld id="{82EE24B5-652C-4DB5-B7C3-B5BBEC1280B1}" type="slidenum">
              <a:rPr lang="en-US" smtClean="0"/>
              <a:t>25</a:t>
            </a:fld>
            <a:endParaRPr lang="en-US" dirty="0"/>
          </a:p>
        </p:txBody>
      </p:sp>
      <p:sp>
        <p:nvSpPr>
          <p:cNvPr id="15" name="object 27" descr="Beige rectangle">
            <a:extLst>
              <a:ext uri="{FF2B5EF4-FFF2-40B4-BE49-F238E27FC236}">
                <a16:creationId xmlns:a16="http://schemas.microsoft.com/office/drawing/2014/main" id="{AEC5B45B-A290-5459-FBF4-0F201A40BBF4}"/>
              </a:ext>
            </a:extLst>
          </p:cNvPr>
          <p:cNvSpPr/>
          <p:nvPr/>
        </p:nvSpPr>
        <p:spPr>
          <a:xfrm flipV="1">
            <a:off x="455491" y="1293969"/>
            <a:ext cx="2120560" cy="176296"/>
          </a:xfrm>
          <a:custGeom>
            <a:avLst/>
            <a:gdLst/>
            <a:ahLst/>
            <a:cxnLst/>
            <a:rect l="l" t="t" r="r" b="b"/>
            <a:pathLst>
              <a:path w="2501265">
                <a:moveTo>
                  <a:pt x="0" y="0"/>
                </a:moveTo>
                <a:lnTo>
                  <a:pt x="2500883" y="0"/>
                </a:lnTo>
              </a:path>
            </a:pathLst>
          </a:custGeom>
          <a:ln w="54863">
            <a:solidFill>
              <a:srgbClr val="FFFF00"/>
            </a:solidFill>
          </a:ln>
        </p:spPr>
        <p:txBody>
          <a:bodyPr wrap="square" lIns="0" tIns="0" rIns="0" bIns="0" rtlCol="0"/>
          <a:lstStyle/>
          <a:p>
            <a:endParaRPr lang="en-US" dirty="0">
              <a:highlight>
                <a:srgbClr val="FFFF00"/>
              </a:highlight>
            </a:endParaRPr>
          </a:p>
        </p:txBody>
      </p:sp>
      <p:sp>
        <p:nvSpPr>
          <p:cNvPr id="2" name="Rectangle: Rounded Corners 1">
            <a:extLst>
              <a:ext uri="{FF2B5EF4-FFF2-40B4-BE49-F238E27FC236}">
                <a16:creationId xmlns:a16="http://schemas.microsoft.com/office/drawing/2014/main" id="{0F4BC3A1-80F7-4906-1086-AEE519541038}"/>
              </a:ext>
            </a:extLst>
          </p:cNvPr>
          <p:cNvSpPr/>
          <p:nvPr/>
        </p:nvSpPr>
        <p:spPr>
          <a:xfrm>
            <a:off x="5273298" y="467679"/>
            <a:ext cx="6622027" cy="587686"/>
          </a:xfrm>
          <a:prstGeom prst="roundRect">
            <a:avLst>
              <a:gd name="adj" fmla="val 3507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Tourism vs Business Demand Impact</a:t>
            </a:r>
          </a:p>
        </p:txBody>
      </p:sp>
      <p:sp>
        <p:nvSpPr>
          <p:cNvPr id="4" name="TextBox 3">
            <a:extLst>
              <a:ext uri="{FF2B5EF4-FFF2-40B4-BE49-F238E27FC236}">
                <a16:creationId xmlns:a16="http://schemas.microsoft.com/office/drawing/2014/main" id="{F5AC099C-99B3-F265-6AC0-E7384A6EAF60}"/>
              </a:ext>
            </a:extLst>
          </p:cNvPr>
          <p:cNvSpPr txBox="1"/>
          <p:nvPr/>
        </p:nvSpPr>
        <p:spPr>
          <a:xfrm>
            <a:off x="5377746" y="1407382"/>
            <a:ext cx="6184491" cy="4016484"/>
          </a:xfrm>
          <a:prstGeom prst="rect">
            <a:avLst/>
          </a:prstGeom>
          <a:noFill/>
        </p:spPr>
        <p:txBody>
          <a:bodyPr wrap="square" rtlCol="0">
            <a:spAutoFit/>
          </a:bodyPr>
          <a:lstStyle/>
          <a:p>
            <a:r>
              <a:rPr lang="en-US" sz="1700" dirty="0">
                <a:solidFill>
                  <a:schemeClr val="bg1"/>
                </a:solidFill>
              </a:rPr>
              <a:t>Based on total trip counts, Jaipur, Lucknow, and Surat have the highest number of trips. </a:t>
            </a:r>
          </a:p>
          <a:p>
            <a:endParaRPr lang="en-US" sz="1700" dirty="0">
              <a:solidFill>
                <a:schemeClr val="bg1"/>
              </a:solidFill>
            </a:endParaRPr>
          </a:p>
          <a:p>
            <a:r>
              <a:rPr lang="en-US" sz="1700" dirty="0">
                <a:solidFill>
                  <a:schemeClr val="bg1"/>
                </a:solidFill>
              </a:rPr>
              <a:t>In Jaipur, a tourism-focused city, most bookings are made by new passengers, with around 42% of trips being from first-time travelers.</a:t>
            </a:r>
          </a:p>
          <a:p>
            <a:endParaRPr lang="en-US" sz="1700" dirty="0">
              <a:solidFill>
                <a:schemeClr val="bg1"/>
              </a:solidFill>
            </a:endParaRPr>
          </a:p>
          <a:p>
            <a:r>
              <a:rPr lang="en-US" sz="1700" dirty="0">
                <a:solidFill>
                  <a:schemeClr val="bg1"/>
                </a:solidFill>
              </a:rPr>
              <a:t>Surat, a business-oriented city, primarily sees repeat passengers, indicating that most users are working professionals who rely on cab services for daily commuting.</a:t>
            </a:r>
          </a:p>
          <a:p>
            <a:endParaRPr lang="en-US" sz="1700" dirty="0">
              <a:solidFill>
                <a:schemeClr val="bg1"/>
              </a:solidFill>
            </a:endParaRPr>
          </a:p>
          <a:p>
            <a:r>
              <a:rPr lang="en-US" sz="1700" dirty="0">
                <a:solidFill>
                  <a:schemeClr val="bg1"/>
                </a:solidFill>
              </a:rPr>
              <a:t>Lucknow, which combines both business and tourism, has more repeat passengers than new ones, suggesting frequent use by working professionals. The city also attracts tourists, contributing to the total trip count.</a:t>
            </a:r>
            <a:endParaRPr lang="en-IN" sz="1700" dirty="0">
              <a:solidFill>
                <a:schemeClr val="bg1"/>
              </a:solidFill>
            </a:endParaRPr>
          </a:p>
        </p:txBody>
      </p:sp>
    </p:spTree>
    <p:extLst>
      <p:ext uri="{BB962C8B-B14F-4D97-AF65-F5344CB8AC3E}">
        <p14:creationId xmlns:p14="http://schemas.microsoft.com/office/powerpoint/2010/main" val="1385651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E839-8818-43C7-BBDF-94C402A4B424}"/>
            </a:ext>
          </a:extLst>
        </p:cNvPr>
        <p:cNvGrpSpPr/>
        <p:nvPr/>
      </p:nvGrpSpPr>
      <p:grpSpPr>
        <a:xfrm>
          <a:off x="0" y="0"/>
          <a:ext cx="0" cy="0"/>
          <a:chOff x="0" y="0"/>
          <a:chExt cx="0" cy="0"/>
        </a:xfrm>
      </p:grpSpPr>
      <p:sp>
        <p:nvSpPr>
          <p:cNvPr id="22" name="object 6" descr="Blue rectangle">
            <a:extLst>
              <a:ext uri="{FF2B5EF4-FFF2-40B4-BE49-F238E27FC236}">
                <a16:creationId xmlns:a16="http://schemas.microsoft.com/office/drawing/2014/main" id="{5B65CF09-3812-C434-F478-03C944F30474}"/>
              </a:ext>
            </a:extLst>
          </p:cNvPr>
          <p:cNvSpPr/>
          <p:nvPr/>
        </p:nvSpPr>
        <p:spPr>
          <a:xfrm>
            <a:off x="4925961" y="1"/>
            <a:ext cx="7266039"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tx1">
              <a:lumMod val="85000"/>
              <a:lumOff val="15000"/>
            </a:schemeClr>
          </a:solidFill>
        </p:spPr>
        <p:txBody>
          <a:bodyPr wrap="square" lIns="0" tIns="0" rIns="0" bIns="0" rtlCol="0"/>
          <a:lstStyle/>
          <a:p>
            <a:endParaRPr lang="en-US" dirty="0">
              <a:solidFill>
                <a:schemeClr val="bg1"/>
              </a:solidFill>
            </a:endParaRPr>
          </a:p>
        </p:txBody>
      </p:sp>
      <p:pic>
        <p:nvPicPr>
          <p:cNvPr id="36" name="Picture 35">
            <a:extLst>
              <a:ext uri="{FF2B5EF4-FFF2-40B4-BE49-F238E27FC236}">
                <a16:creationId xmlns:a16="http://schemas.microsoft.com/office/drawing/2014/main" id="{555486E1-6B9C-BA67-66EA-54A908B0DA6F}"/>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28605"/>
          <a:stretch/>
        </p:blipFill>
        <p:spPr>
          <a:xfrm>
            <a:off x="0" y="0"/>
            <a:ext cx="4925961" cy="6867830"/>
          </a:xfrm>
          <a:prstGeom prst="rect">
            <a:avLst/>
          </a:prstGeom>
        </p:spPr>
      </p:pic>
      <p:sp>
        <p:nvSpPr>
          <p:cNvPr id="14" name="Oval 13" descr="Beige oval">
            <a:extLst>
              <a:ext uri="{FF2B5EF4-FFF2-40B4-BE49-F238E27FC236}">
                <a16:creationId xmlns:a16="http://schemas.microsoft.com/office/drawing/2014/main" id="{1C43F993-816F-B832-E241-940C94A316B1}"/>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64D11EDA-09EF-B56F-2FEE-C430D382C8C6}"/>
              </a:ext>
            </a:extLst>
          </p:cNvPr>
          <p:cNvSpPr>
            <a:spLocks noGrp="1"/>
          </p:cNvSpPr>
          <p:nvPr>
            <p:ph type="sldNum" sz="quarter" idx="12"/>
          </p:nvPr>
        </p:nvSpPr>
        <p:spPr/>
        <p:txBody>
          <a:bodyPr/>
          <a:lstStyle/>
          <a:p>
            <a:fld id="{82EE24B5-652C-4DB5-B7C3-B5BBEC1280B1}" type="slidenum">
              <a:rPr lang="en-US" smtClean="0"/>
              <a:t>26</a:t>
            </a:fld>
            <a:endParaRPr lang="en-US" dirty="0"/>
          </a:p>
        </p:txBody>
      </p:sp>
      <p:sp>
        <p:nvSpPr>
          <p:cNvPr id="15" name="object 27" descr="Beige rectangle">
            <a:extLst>
              <a:ext uri="{FF2B5EF4-FFF2-40B4-BE49-F238E27FC236}">
                <a16:creationId xmlns:a16="http://schemas.microsoft.com/office/drawing/2014/main" id="{4DBB60EC-42FD-6018-20D8-5AB42B8BD849}"/>
              </a:ext>
            </a:extLst>
          </p:cNvPr>
          <p:cNvSpPr/>
          <p:nvPr/>
        </p:nvSpPr>
        <p:spPr>
          <a:xfrm flipV="1">
            <a:off x="435827" y="1293968"/>
            <a:ext cx="4154234" cy="829800"/>
          </a:xfrm>
          <a:custGeom>
            <a:avLst/>
            <a:gdLst/>
            <a:ahLst/>
            <a:cxnLst/>
            <a:rect l="l" t="t" r="r" b="b"/>
            <a:pathLst>
              <a:path w="2501265">
                <a:moveTo>
                  <a:pt x="0" y="0"/>
                </a:moveTo>
                <a:lnTo>
                  <a:pt x="2500883" y="0"/>
                </a:lnTo>
              </a:path>
            </a:pathLst>
          </a:custGeom>
          <a:ln w="54863">
            <a:solidFill>
              <a:srgbClr val="FFFF00"/>
            </a:solidFill>
          </a:ln>
        </p:spPr>
        <p:txBody>
          <a:bodyPr wrap="square" lIns="0" tIns="0" rIns="0" bIns="0" rtlCol="0"/>
          <a:lstStyle/>
          <a:p>
            <a:endParaRPr lang="en-US" dirty="0">
              <a:highlight>
                <a:srgbClr val="FFFF00"/>
              </a:highlight>
            </a:endParaRPr>
          </a:p>
        </p:txBody>
      </p:sp>
      <p:sp>
        <p:nvSpPr>
          <p:cNvPr id="6" name="Title 2">
            <a:extLst>
              <a:ext uri="{FF2B5EF4-FFF2-40B4-BE49-F238E27FC236}">
                <a16:creationId xmlns:a16="http://schemas.microsoft.com/office/drawing/2014/main" id="{BB4A6DF4-A5CD-B186-77C4-3F3ABB79F8AF}"/>
              </a:ext>
            </a:extLst>
          </p:cNvPr>
          <p:cNvSpPr txBox="1">
            <a:spLocks/>
          </p:cNvSpPr>
          <p:nvPr/>
        </p:nvSpPr>
        <p:spPr>
          <a:xfrm>
            <a:off x="316236" y="1581429"/>
            <a:ext cx="4293489" cy="646604"/>
          </a:xfrm>
          <a:prstGeom prst="rect">
            <a:avLst/>
          </a:prstGeom>
        </p:spPr>
        <p:txBody>
          <a:bodyPr vert="horz" lIns="91440" tIns="45720" rIns="91440" bIns="45720" rtlCol="0" anchor="t" anchorCtr="0">
            <a:normAutofit fontScale="900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en-US" sz="4000" dirty="0">
                <a:solidFill>
                  <a:schemeClr val="bg1"/>
                </a:solidFill>
              </a:rPr>
              <a:t>Recommendations</a:t>
            </a:r>
          </a:p>
        </p:txBody>
      </p:sp>
      <p:sp>
        <p:nvSpPr>
          <p:cNvPr id="8" name="Rectangle: Rounded Corners 7">
            <a:extLst>
              <a:ext uri="{FF2B5EF4-FFF2-40B4-BE49-F238E27FC236}">
                <a16:creationId xmlns:a16="http://schemas.microsoft.com/office/drawing/2014/main" id="{1BE5A863-FD21-4968-9ABF-42A307355988}"/>
              </a:ext>
            </a:extLst>
          </p:cNvPr>
          <p:cNvSpPr/>
          <p:nvPr/>
        </p:nvSpPr>
        <p:spPr>
          <a:xfrm>
            <a:off x="5326624" y="326481"/>
            <a:ext cx="4525298" cy="587686"/>
          </a:xfrm>
          <a:prstGeom prst="roundRect">
            <a:avLst>
              <a:gd name="adj" fmla="val 3507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Discount/Coupon codes</a:t>
            </a:r>
          </a:p>
        </p:txBody>
      </p:sp>
      <p:sp>
        <p:nvSpPr>
          <p:cNvPr id="13" name="TextBox 12">
            <a:extLst>
              <a:ext uri="{FF2B5EF4-FFF2-40B4-BE49-F238E27FC236}">
                <a16:creationId xmlns:a16="http://schemas.microsoft.com/office/drawing/2014/main" id="{EF42DDA1-8308-E583-68EF-18974D7B276F}"/>
              </a:ext>
            </a:extLst>
          </p:cNvPr>
          <p:cNvSpPr txBox="1"/>
          <p:nvPr/>
        </p:nvSpPr>
        <p:spPr>
          <a:xfrm>
            <a:off x="5361788" y="1197085"/>
            <a:ext cx="6429549" cy="1661993"/>
          </a:xfrm>
          <a:prstGeom prst="rect">
            <a:avLst/>
          </a:prstGeom>
          <a:noFill/>
        </p:spPr>
        <p:txBody>
          <a:bodyPr wrap="square" rtlCol="0">
            <a:spAutoFit/>
          </a:bodyPr>
          <a:lstStyle/>
          <a:p>
            <a:pPr marL="285750" indent="-285750">
              <a:buFont typeface="Courier New" panose="02070309020205020404" pitchFamily="49" charset="0"/>
              <a:buChar char="o"/>
            </a:pPr>
            <a:r>
              <a:rPr lang="en-US" sz="1700" dirty="0">
                <a:solidFill>
                  <a:schemeClr val="bg1"/>
                </a:solidFill>
              </a:rPr>
              <a:t>To attract more new passengers, should offer new user coupons that provide discounts on their first trip.</a:t>
            </a:r>
          </a:p>
          <a:p>
            <a:endParaRPr lang="en-US" sz="1700" dirty="0">
              <a:solidFill>
                <a:schemeClr val="bg1"/>
              </a:solidFill>
            </a:endParaRPr>
          </a:p>
          <a:p>
            <a:pPr marL="285750" indent="-285750">
              <a:buFont typeface="Courier New" panose="02070309020205020404" pitchFamily="49" charset="0"/>
              <a:buChar char="o"/>
            </a:pPr>
            <a:r>
              <a:rPr lang="en-IN" sz="1700" dirty="0">
                <a:solidFill>
                  <a:schemeClr val="bg1"/>
                </a:solidFill>
              </a:rPr>
              <a:t>To boost repeat passenger rate, offer points per trip that can be redeemed for discounts in future booking.</a:t>
            </a:r>
          </a:p>
          <a:p>
            <a:endParaRPr lang="en-IN" sz="1700" dirty="0">
              <a:solidFill>
                <a:schemeClr val="bg1"/>
              </a:solidFill>
            </a:endParaRPr>
          </a:p>
        </p:txBody>
      </p:sp>
      <p:sp>
        <p:nvSpPr>
          <p:cNvPr id="17" name="Rectangle: Rounded Corners 16">
            <a:extLst>
              <a:ext uri="{FF2B5EF4-FFF2-40B4-BE49-F238E27FC236}">
                <a16:creationId xmlns:a16="http://schemas.microsoft.com/office/drawing/2014/main" id="{C0DC746E-65F8-3B56-1C02-99A2F1527724}"/>
              </a:ext>
            </a:extLst>
          </p:cNvPr>
          <p:cNvSpPr/>
          <p:nvPr/>
        </p:nvSpPr>
        <p:spPr>
          <a:xfrm>
            <a:off x="5361788" y="3004554"/>
            <a:ext cx="4525298" cy="587686"/>
          </a:xfrm>
          <a:prstGeom prst="roundRect">
            <a:avLst>
              <a:gd name="adj" fmla="val 3507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Online Presence</a:t>
            </a:r>
            <a:endParaRPr lang="en-IN" sz="2400" b="1" dirty="0">
              <a:solidFill>
                <a:schemeClr val="tx1"/>
              </a:solidFill>
            </a:endParaRPr>
          </a:p>
        </p:txBody>
      </p:sp>
      <p:sp>
        <p:nvSpPr>
          <p:cNvPr id="18" name="TextBox 17">
            <a:extLst>
              <a:ext uri="{FF2B5EF4-FFF2-40B4-BE49-F238E27FC236}">
                <a16:creationId xmlns:a16="http://schemas.microsoft.com/office/drawing/2014/main" id="{9673D78A-DF92-DC68-994C-DD84DE569D5D}"/>
              </a:ext>
            </a:extLst>
          </p:cNvPr>
          <p:cNvSpPr txBox="1"/>
          <p:nvPr/>
        </p:nvSpPr>
        <p:spPr>
          <a:xfrm>
            <a:off x="5361788" y="3824736"/>
            <a:ext cx="5920773" cy="1400383"/>
          </a:xfrm>
          <a:prstGeom prst="rect">
            <a:avLst/>
          </a:prstGeom>
          <a:noFill/>
        </p:spPr>
        <p:txBody>
          <a:bodyPr wrap="square" rtlCol="0">
            <a:spAutoFit/>
          </a:bodyPr>
          <a:lstStyle/>
          <a:p>
            <a:pPr marL="285750" indent="-285750">
              <a:buFont typeface="Courier New" panose="02070309020205020404" pitchFamily="49" charset="0"/>
              <a:buChar char="o"/>
            </a:pPr>
            <a:r>
              <a:rPr lang="en-US" sz="1700" dirty="0">
                <a:solidFill>
                  <a:schemeClr val="bg1"/>
                </a:solidFill>
              </a:rPr>
              <a:t>Goodcabs should focus on building a strong online presence through social media platforms such as Facebook, Instagram, and Twitter. Engaging content, customer reviews, and special promotions can help build brand awareness and connect with potential passengers</a:t>
            </a:r>
            <a:endParaRPr lang="en-IN" sz="1700" dirty="0">
              <a:solidFill>
                <a:schemeClr val="bg1"/>
              </a:solidFill>
            </a:endParaRPr>
          </a:p>
        </p:txBody>
      </p:sp>
    </p:spTree>
    <p:extLst>
      <p:ext uri="{BB962C8B-B14F-4D97-AF65-F5344CB8AC3E}">
        <p14:creationId xmlns:p14="http://schemas.microsoft.com/office/powerpoint/2010/main" val="339465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D8FB9-4518-14F1-70AE-1BD6569910CA}"/>
            </a:ext>
          </a:extLst>
        </p:cNvPr>
        <p:cNvGrpSpPr/>
        <p:nvPr/>
      </p:nvGrpSpPr>
      <p:grpSpPr>
        <a:xfrm>
          <a:off x="0" y="0"/>
          <a:ext cx="0" cy="0"/>
          <a:chOff x="0" y="0"/>
          <a:chExt cx="0" cy="0"/>
        </a:xfrm>
      </p:grpSpPr>
      <p:sp>
        <p:nvSpPr>
          <p:cNvPr id="22" name="object 6" descr="Blue rectangle">
            <a:extLst>
              <a:ext uri="{FF2B5EF4-FFF2-40B4-BE49-F238E27FC236}">
                <a16:creationId xmlns:a16="http://schemas.microsoft.com/office/drawing/2014/main" id="{0B6A62B7-4CFB-79B1-6831-E7AB30C3588D}"/>
              </a:ext>
            </a:extLst>
          </p:cNvPr>
          <p:cNvSpPr/>
          <p:nvPr/>
        </p:nvSpPr>
        <p:spPr>
          <a:xfrm>
            <a:off x="4925961" y="1"/>
            <a:ext cx="7266039"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tx1">
              <a:lumMod val="85000"/>
              <a:lumOff val="15000"/>
            </a:schemeClr>
          </a:solidFill>
        </p:spPr>
        <p:txBody>
          <a:bodyPr wrap="square" lIns="0" tIns="0" rIns="0" bIns="0" rtlCol="0"/>
          <a:lstStyle/>
          <a:p>
            <a:endParaRPr lang="en-US" dirty="0"/>
          </a:p>
        </p:txBody>
      </p:sp>
      <p:pic>
        <p:nvPicPr>
          <p:cNvPr id="36" name="Picture 35">
            <a:extLst>
              <a:ext uri="{FF2B5EF4-FFF2-40B4-BE49-F238E27FC236}">
                <a16:creationId xmlns:a16="http://schemas.microsoft.com/office/drawing/2014/main" id="{96C6FF36-F4B1-9214-E546-A2F7BD841F09}"/>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28605"/>
          <a:stretch/>
        </p:blipFill>
        <p:spPr>
          <a:xfrm>
            <a:off x="0" y="0"/>
            <a:ext cx="4925961" cy="6867830"/>
          </a:xfrm>
          <a:prstGeom prst="rect">
            <a:avLst/>
          </a:prstGeom>
        </p:spPr>
      </p:pic>
      <p:sp>
        <p:nvSpPr>
          <p:cNvPr id="14" name="Oval 13" descr="Beige oval">
            <a:extLst>
              <a:ext uri="{FF2B5EF4-FFF2-40B4-BE49-F238E27FC236}">
                <a16:creationId xmlns:a16="http://schemas.microsoft.com/office/drawing/2014/main" id="{E593D36D-B298-FCA0-444E-F606E77262CC}"/>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D8A24DD8-6131-A2AA-697D-12EF658F7443}"/>
              </a:ext>
            </a:extLst>
          </p:cNvPr>
          <p:cNvSpPr>
            <a:spLocks noGrp="1"/>
          </p:cNvSpPr>
          <p:nvPr>
            <p:ph type="title"/>
          </p:nvPr>
        </p:nvSpPr>
        <p:spPr>
          <a:xfrm>
            <a:off x="435826" y="1266797"/>
            <a:ext cx="4293489" cy="646604"/>
          </a:xfrm>
        </p:spPr>
        <p:txBody>
          <a:bodyPr>
            <a:normAutofit fontScale="90000"/>
          </a:bodyPr>
          <a:lstStyle/>
          <a:p>
            <a:r>
              <a:rPr lang="en-US" sz="4000" dirty="0">
                <a:solidFill>
                  <a:schemeClr val="bg1"/>
                </a:solidFill>
              </a:rPr>
              <a:t>Recommendations</a:t>
            </a:r>
          </a:p>
        </p:txBody>
      </p:sp>
      <p:sp>
        <p:nvSpPr>
          <p:cNvPr id="5" name="Slide Number Placeholder 4">
            <a:extLst>
              <a:ext uri="{FF2B5EF4-FFF2-40B4-BE49-F238E27FC236}">
                <a16:creationId xmlns:a16="http://schemas.microsoft.com/office/drawing/2014/main" id="{78D51C43-18D7-6D0D-0D51-109CDDE4CF44}"/>
              </a:ext>
            </a:extLst>
          </p:cNvPr>
          <p:cNvSpPr>
            <a:spLocks noGrp="1"/>
          </p:cNvSpPr>
          <p:nvPr>
            <p:ph type="sldNum" sz="quarter" idx="12"/>
          </p:nvPr>
        </p:nvSpPr>
        <p:spPr/>
        <p:txBody>
          <a:bodyPr/>
          <a:lstStyle/>
          <a:p>
            <a:fld id="{82EE24B5-652C-4DB5-B7C3-B5BBEC1280B1}" type="slidenum">
              <a:rPr lang="en-US" smtClean="0"/>
              <a:t>27</a:t>
            </a:fld>
            <a:endParaRPr lang="en-US" dirty="0"/>
          </a:p>
        </p:txBody>
      </p:sp>
      <p:sp>
        <p:nvSpPr>
          <p:cNvPr id="15" name="object 27" descr="Beige rectangle">
            <a:extLst>
              <a:ext uri="{FF2B5EF4-FFF2-40B4-BE49-F238E27FC236}">
                <a16:creationId xmlns:a16="http://schemas.microsoft.com/office/drawing/2014/main" id="{A8686F6F-E500-C8BE-FE39-4B73AB3B1809}"/>
              </a:ext>
            </a:extLst>
          </p:cNvPr>
          <p:cNvSpPr/>
          <p:nvPr/>
        </p:nvSpPr>
        <p:spPr>
          <a:xfrm flipV="1">
            <a:off x="504650" y="1795418"/>
            <a:ext cx="4077180" cy="102212"/>
          </a:xfrm>
          <a:custGeom>
            <a:avLst/>
            <a:gdLst/>
            <a:ahLst/>
            <a:cxnLst/>
            <a:rect l="l" t="t" r="r" b="b"/>
            <a:pathLst>
              <a:path w="2501265">
                <a:moveTo>
                  <a:pt x="0" y="0"/>
                </a:moveTo>
                <a:lnTo>
                  <a:pt x="2500883" y="0"/>
                </a:lnTo>
              </a:path>
            </a:pathLst>
          </a:custGeom>
          <a:ln w="54863">
            <a:solidFill>
              <a:srgbClr val="FFFF00"/>
            </a:solidFill>
          </a:ln>
        </p:spPr>
        <p:txBody>
          <a:bodyPr wrap="square" lIns="0" tIns="0" rIns="0" bIns="0" rtlCol="0"/>
          <a:lstStyle/>
          <a:p>
            <a:endParaRPr lang="en-US" dirty="0">
              <a:highlight>
                <a:srgbClr val="FFFF00"/>
              </a:highlight>
            </a:endParaRPr>
          </a:p>
        </p:txBody>
      </p:sp>
      <p:sp>
        <p:nvSpPr>
          <p:cNvPr id="9" name="Rectangle: Rounded Corners 8">
            <a:extLst>
              <a:ext uri="{FF2B5EF4-FFF2-40B4-BE49-F238E27FC236}">
                <a16:creationId xmlns:a16="http://schemas.microsoft.com/office/drawing/2014/main" id="{721009E3-BBFA-E6E2-5E63-C18441B7445C}"/>
              </a:ext>
            </a:extLst>
          </p:cNvPr>
          <p:cNvSpPr/>
          <p:nvPr/>
        </p:nvSpPr>
        <p:spPr>
          <a:xfrm>
            <a:off x="5464275" y="394572"/>
            <a:ext cx="4525298" cy="587686"/>
          </a:xfrm>
          <a:prstGeom prst="roundRect">
            <a:avLst>
              <a:gd name="adj" fmla="val 3507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Business Collaborations</a:t>
            </a:r>
            <a:endParaRPr lang="en-IN" sz="2400" b="1" dirty="0">
              <a:solidFill>
                <a:schemeClr val="tx1"/>
              </a:solidFill>
            </a:endParaRPr>
          </a:p>
        </p:txBody>
      </p:sp>
      <p:sp>
        <p:nvSpPr>
          <p:cNvPr id="11" name="TextBox 10">
            <a:extLst>
              <a:ext uri="{FF2B5EF4-FFF2-40B4-BE49-F238E27FC236}">
                <a16:creationId xmlns:a16="http://schemas.microsoft.com/office/drawing/2014/main" id="{0E481028-2979-225D-DE47-27414CFA04ED}"/>
              </a:ext>
            </a:extLst>
          </p:cNvPr>
          <p:cNvSpPr txBox="1"/>
          <p:nvPr/>
        </p:nvSpPr>
        <p:spPr>
          <a:xfrm>
            <a:off x="5574890" y="1710813"/>
            <a:ext cx="5987347" cy="3693319"/>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solidFill>
              </a:rPr>
              <a:t>Goodcabs should partner with local hotels, entertainment venues and malls to increase traffic and expand its reach By offering ride packages during hotel bookings, Goodcabs can provide added convenience for tourists.</a:t>
            </a: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r>
              <a:rPr lang="en-US" dirty="0">
                <a:solidFill>
                  <a:schemeClr val="bg1"/>
                </a:solidFill>
              </a:rPr>
              <a:t>Goodcabs could explore partnerships with corporate offices, offering customized transportation solutions for employees</a:t>
            </a: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r>
              <a:rPr lang="en-US" dirty="0">
                <a:solidFill>
                  <a:schemeClr val="bg1"/>
                </a:solidFill>
              </a:rPr>
              <a:t>Goodcabs should offer ride services at local events, festivals, and promotions, which can increase its visibility and attract more customers.</a:t>
            </a:r>
            <a:endParaRPr lang="en-IN" dirty="0">
              <a:solidFill>
                <a:schemeClr val="bg1"/>
              </a:solidFill>
            </a:endParaRPr>
          </a:p>
        </p:txBody>
      </p:sp>
    </p:spTree>
    <p:extLst>
      <p:ext uri="{BB962C8B-B14F-4D97-AF65-F5344CB8AC3E}">
        <p14:creationId xmlns:p14="http://schemas.microsoft.com/office/powerpoint/2010/main" val="1008901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14A3D-EBB3-81FA-C27E-D080D3AFBD28}"/>
            </a:ext>
          </a:extLst>
        </p:cNvPr>
        <p:cNvGrpSpPr/>
        <p:nvPr/>
      </p:nvGrpSpPr>
      <p:grpSpPr>
        <a:xfrm>
          <a:off x="0" y="0"/>
          <a:ext cx="0" cy="0"/>
          <a:chOff x="0" y="0"/>
          <a:chExt cx="0" cy="0"/>
        </a:xfrm>
      </p:grpSpPr>
      <p:sp>
        <p:nvSpPr>
          <p:cNvPr id="22" name="object 6" descr="Blue rectangle">
            <a:extLst>
              <a:ext uri="{FF2B5EF4-FFF2-40B4-BE49-F238E27FC236}">
                <a16:creationId xmlns:a16="http://schemas.microsoft.com/office/drawing/2014/main" id="{A7D3F070-BA84-E6D5-0877-A42D1A3D622E}"/>
              </a:ext>
            </a:extLst>
          </p:cNvPr>
          <p:cNvSpPr/>
          <p:nvPr/>
        </p:nvSpPr>
        <p:spPr>
          <a:xfrm>
            <a:off x="4925961" y="1"/>
            <a:ext cx="7266039"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tx1">
              <a:lumMod val="85000"/>
              <a:lumOff val="15000"/>
            </a:schemeClr>
          </a:solidFill>
        </p:spPr>
        <p:txBody>
          <a:bodyPr wrap="square" lIns="0" tIns="0" rIns="0" bIns="0" rtlCol="0"/>
          <a:lstStyle/>
          <a:p>
            <a:endParaRPr lang="en-US" dirty="0"/>
          </a:p>
        </p:txBody>
      </p:sp>
      <p:pic>
        <p:nvPicPr>
          <p:cNvPr id="36" name="Picture 35">
            <a:extLst>
              <a:ext uri="{FF2B5EF4-FFF2-40B4-BE49-F238E27FC236}">
                <a16:creationId xmlns:a16="http://schemas.microsoft.com/office/drawing/2014/main" id="{844872BB-FF33-5132-5A7E-B83F14D5C6DF}"/>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28605"/>
          <a:stretch/>
        </p:blipFill>
        <p:spPr>
          <a:xfrm>
            <a:off x="0" y="0"/>
            <a:ext cx="4925961" cy="6867830"/>
          </a:xfrm>
          <a:prstGeom prst="rect">
            <a:avLst/>
          </a:prstGeom>
        </p:spPr>
      </p:pic>
      <p:sp>
        <p:nvSpPr>
          <p:cNvPr id="14" name="Oval 13" descr="Beige oval">
            <a:extLst>
              <a:ext uri="{FF2B5EF4-FFF2-40B4-BE49-F238E27FC236}">
                <a16:creationId xmlns:a16="http://schemas.microsoft.com/office/drawing/2014/main" id="{A9C38086-8C06-2544-F1D6-78E61E30E4A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F993D2A-6620-BBF9-472E-643839FEAF97}"/>
              </a:ext>
            </a:extLst>
          </p:cNvPr>
          <p:cNvSpPr>
            <a:spLocks noGrp="1"/>
          </p:cNvSpPr>
          <p:nvPr>
            <p:ph type="title"/>
          </p:nvPr>
        </p:nvSpPr>
        <p:spPr>
          <a:xfrm>
            <a:off x="435826" y="1266797"/>
            <a:ext cx="4293489" cy="646604"/>
          </a:xfrm>
        </p:spPr>
        <p:txBody>
          <a:bodyPr>
            <a:normAutofit fontScale="90000"/>
          </a:bodyPr>
          <a:lstStyle/>
          <a:p>
            <a:r>
              <a:rPr lang="en-US" sz="4000" dirty="0">
                <a:solidFill>
                  <a:schemeClr val="bg1"/>
                </a:solidFill>
              </a:rPr>
              <a:t>Recommendations</a:t>
            </a:r>
          </a:p>
        </p:txBody>
      </p:sp>
      <p:sp>
        <p:nvSpPr>
          <p:cNvPr id="5" name="Slide Number Placeholder 4">
            <a:extLst>
              <a:ext uri="{FF2B5EF4-FFF2-40B4-BE49-F238E27FC236}">
                <a16:creationId xmlns:a16="http://schemas.microsoft.com/office/drawing/2014/main" id="{F8ABC395-A176-FFF7-6C9F-6E43420CC6C2}"/>
              </a:ext>
            </a:extLst>
          </p:cNvPr>
          <p:cNvSpPr>
            <a:spLocks noGrp="1"/>
          </p:cNvSpPr>
          <p:nvPr>
            <p:ph type="sldNum" sz="quarter" idx="12"/>
          </p:nvPr>
        </p:nvSpPr>
        <p:spPr/>
        <p:txBody>
          <a:bodyPr/>
          <a:lstStyle/>
          <a:p>
            <a:fld id="{82EE24B5-652C-4DB5-B7C3-B5BBEC1280B1}" type="slidenum">
              <a:rPr lang="en-US" smtClean="0"/>
              <a:t>28</a:t>
            </a:fld>
            <a:endParaRPr lang="en-US" dirty="0"/>
          </a:p>
        </p:txBody>
      </p:sp>
      <p:sp>
        <p:nvSpPr>
          <p:cNvPr id="15" name="object 27" descr="Beige rectangle">
            <a:extLst>
              <a:ext uri="{FF2B5EF4-FFF2-40B4-BE49-F238E27FC236}">
                <a16:creationId xmlns:a16="http://schemas.microsoft.com/office/drawing/2014/main" id="{6D835FDF-3590-9931-E49A-FDB6FC2DA024}"/>
              </a:ext>
            </a:extLst>
          </p:cNvPr>
          <p:cNvSpPr/>
          <p:nvPr/>
        </p:nvSpPr>
        <p:spPr>
          <a:xfrm flipV="1">
            <a:off x="504650" y="1795418"/>
            <a:ext cx="4077180" cy="102212"/>
          </a:xfrm>
          <a:custGeom>
            <a:avLst/>
            <a:gdLst/>
            <a:ahLst/>
            <a:cxnLst/>
            <a:rect l="l" t="t" r="r" b="b"/>
            <a:pathLst>
              <a:path w="2501265">
                <a:moveTo>
                  <a:pt x="0" y="0"/>
                </a:moveTo>
                <a:lnTo>
                  <a:pt x="2500883" y="0"/>
                </a:lnTo>
              </a:path>
            </a:pathLst>
          </a:custGeom>
          <a:ln w="54863">
            <a:solidFill>
              <a:srgbClr val="FFFF00"/>
            </a:solidFill>
          </a:ln>
        </p:spPr>
        <p:txBody>
          <a:bodyPr wrap="square" lIns="0" tIns="0" rIns="0" bIns="0" rtlCol="0"/>
          <a:lstStyle/>
          <a:p>
            <a:endParaRPr lang="en-US" dirty="0">
              <a:highlight>
                <a:srgbClr val="FFFF00"/>
              </a:highlight>
            </a:endParaRPr>
          </a:p>
        </p:txBody>
      </p:sp>
      <p:sp>
        <p:nvSpPr>
          <p:cNvPr id="9" name="Rectangle: Rounded Corners 8">
            <a:extLst>
              <a:ext uri="{FF2B5EF4-FFF2-40B4-BE49-F238E27FC236}">
                <a16:creationId xmlns:a16="http://schemas.microsoft.com/office/drawing/2014/main" id="{0904FB37-4439-D4B7-EBFF-D197B1F3ABFE}"/>
              </a:ext>
            </a:extLst>
          </p:cNvPr>
          <p:cNvSpPr/>
          <p:nvPr/>
        </p:nvSpPr>
        <p:spPr>
          <a:xfrm>
            <a:off x="5464275" y="394572"/>
            <a:ext cx="4525298" cy="587686"/>
          </a:xfrm>
          <a:prstGeom prst="roundRect">
            <a:avLst>
              <a:gd name="adj" fmla="val 3507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Data Collection</a:t>
            </a:r>
            <a:endParaRPr lang="en-IN" sz="2400" b="1" dirty="0">
              <a:solidFill>
                <a:schemeClr val="tx1"/>
              </a:solidFill>
            </a:endParaRPr>
          </a:p>
        </p:txBody>
      </p:sp>
      <p:sp>
        <p:nvSpPr>
          <p:cNvPr id="2" name="TextBox 1">
            <a:extLst>
              <a:ext uri="{FF2B5EF4-FFF2-40B4-BE49-F238E27FC236}">
                <a16:creationId xmlns:a16="http://schemas.microsoft.com/office/drawing/2014/main" id="{297CE946-769B-7287-2CF4-F36B07FFA85F}"/>
              </a:ext>
            </a:extLst>
          </p:cNvPr>
          <p:cNvSpPr txBox="1"/>
          <p:nvPr/>
        </p:nvSpPr>
        <p:spPr>
          <a:xfrm>
            <a:off x="5565058" y="1465006"/>
            <a:ext cx="5771536" cy="3139321"/>
          </a:xfrm>
          <a:prstGeom prst="rect">
            <a:avLst/>
          </a:prstGeom>
          <a:noFill/>
        </p:spPr>
        <p:txBody>
          <a:bodyPr wrap="square" rtlCol="0">
            <a:spAutoFit/>
          </a:bodyPr>
          <a:lstStyle/>
          <a:p>
            <a:r>
              <a:rPr lang="en-US" dirty="0">
                <a:solidFill>
                  <a:schemeClr val="bg1"/>
                </a:solidFill>
              </a:rPr>
              <a:t>Goodcabs should gather more detailed data, such as the duration for which rides are booked, to better understand time-based trends.</a:t>
            </a:r>
          </a:p>
          <a:p>
            <a:endParaRPr lang="en-US" dirty="0">
              <a:solidFill>
                <a:schemeClr val="bg1"/>
              </a:solidFill>
            </a:endParaRPr>
          </a:p>
          <a:p>
            <a:r>
              <a:rPr lang="en-US" dirty="0">
                <a:solidFill>
                  <a:schemeClr val="bg1"/>
                </a:solidFill>
              </a:rPr>
              <a:t>Goodcabs should also  collect data on passengers' preferred routes, frequent destinations, competitor pricing, and available offers </a:t>
            </a:r>
            <a:r>
              <a:rPr lang="en-IN" dirty="0">
                <a:solidFill>
                  <a:schemeClr val="bg1"/>
                </a:solidFill>
              </a:rPr>
              <a:t>to stay competitive</a:t>
            </a:r>
          </a:p>
          <a:p>
            <a:endParaRPr lang="en-US" dirty="0">
              <a:solidFill>
                <a:schemeClr val="bg1"/>
              </a:solidFill>
            </a:endParaRPr>
          </a:p>
          <a:p>
            <a:r>
              <a:rPr lang="en-US" dirty="0">
                <a:solidFill>
                  <a:schemeClr val="bg1"/>
                </a:solidFill>
              </a:rPr>
              <a:t>Additionally, analyzing demand in key areas like airports and popular tourist spots will help identify high-traffic zones and optimize service availability.</a:t>
            </a:r>
            <a:endParaRPr lang="en-IN" dirty="0">
              <a:solidFill>
                <a:schemeClr val="bg1"/>
              </a:solidFill>
            </a:endParaRPr>
          </a:p>
        </p:txBody>
      </p:sp>
    </p:spTree>
    <p:extLst>
      <p:ext uri="{BB962C8B-B14F-4D97-AF65-F5344CB8AC3E}">
        <p14:creationId xmlns:p14="http://schemas.microsoft.com/office/powerpoint/2010/main" val="46176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99621A-34E8-06FB-EB02-841C7CF21BB6}"/>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1" y="1341439"/>
            <a:ext cx="6348413" cy="4140200"/>
          </a:xfrm>
          <a:prstGeom prst="rect">
            <a:avLst/>
          </a:prstGeom>
          <a:solidFill>
            <a:schemeClr val="tx1">
              <a:lumMod val="85000"/>
              <a:lumOff val="15000"/>
            </a:schemeClr>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100"/>
              </a:spcBef>
              <a:buFont typeface="Arial" panose="020B0604020202020204" pitchFamily="34" charset="0"/>
              <a:buNone/>
            </a:pPr>
            <a:r>
              <a:rPr lang="en-US" sz="2500" b="1" i="1" spc="60" dirty="0">
                <a:solidFill>
                  <a:schemeClr val="bg1">
                    <a:lumMod val="95000"/>
                  </a:schemeClr>
                </a:solidFill>
                <a:cs typeface="Arial"/>
              </a:rPr>
              <a:t>Ankit Rai</a:t>
            </a:r>
            <a:endParaRPr lang="en-US" sz="2500" b="1" i="1" dirty="0">
              <a:solidFill>
                <a:schemeClr val="bg1">
                  <a:lumMod val="95000"/>
                </a:schemeClr>
              </a:solidFill>
              <a:cs typeface="Arial"/>
            </a:endParaRPr>
          </a:p>
          <a:p>
            <a:pPr marL="0" marR="5080" indent="0">
              <a:buFont typeface="Arial" panose="020B0604020202020204" pitchFamily="34" charset="0"/>
              <a:buNone/>
            </a:pPr>
            <a:r>
              <a:rPr lang="en-US" sz="2500" b="1" i="1" spc="70" dirty="0">
                <a:solidFill>
                  <a:schemeClr val="bg1">
                    <a:lumMod val="95000"/>
                  </a:schemeClr>
                </a:solidFill>
                <a:cs typeface="Arial"/>
                <a:hlinkClick r:id="rId4">
                  <a:extLst>
                    <a:ext uri="{A12FA001-AC4F-418D-AE19-62706E023703}">
                      <ahyp:hlinkClr xmlns:ahyp="http://schemas.microsoft.com/office/drawing/2018/hyperlinkcolor" val="tx"/>
                    </a:ext>
                  </a:extLst>
                </a:hlinkClick>
              </a:rPr>
              <a:t>ankittrai0410@gmail.com</a:t>
            </a:r>
            <a:endParaRPr lang="en-US" sz="2500" b="1" i="1" spc="70" dirty="0">
              <a:solidFill>
                <a:schemeClr val="bg1">
                  <a:lumMod val="95000"/>
                </a:schemeClr>
              </a:solidFill>
              <a:cs typeface="Arial"/>
            </a:endParaRPr>
          </a:p>
          <a:p>
            <a:pPr marL="0" marR="5080" indent="0">
              <a:buFont typeface="Arial" panose="020B0604020202020204" pitchFamily="34" charset="0"/>
              <a:buNone/>
            </a:pPr>
            <a:r>
              <a:rPr lang="en-US" sz="2500" b="1" i="1" dirty="0">
                <a:solidFill>
                  <a:schemeClr val="bg1">
                    <a:lumMod val="95000"/>
                  </a:schemeClr>
                </a:solidFill>
                <a:cs typeface="Arial"/>
                <a:hlinkClick r:id="rId5">
                  <a:extLst>
                    <a:ext uri="{A12FA001-AC4F-418D-AE19-62706E023703}">
                      <ahyp:hlinkClr xmlns:ahyp="http://schemas.microsoft.com/office/drawing/2018/hyperlinkcolor" val="tx"/>
                    </a:ext>
                  </a:extLst>
                </a:hlinkClick>
              </a:rPr>
              <a:t>ankitrai259</a:t>
            </a:r>
            <a:endParaRPr lang="en-US" sz="2500" b="1" i="1" dirty="0">
              <a:solidFill>
                <a:schemeClr val="bg1">
                  <a:lumMod val="95000"/>
                </a:schemeClr>
              </a:solidFill>
              <a:cs typeface="Arial"/>
            </a:endParaRPr>
          </a:p>
          <a:p>
            <a:pPr marL="0" indent="0">
              <a:lnSpc>
                <a:spcPct val="125000"/>
              </a:lnSpc>
              <a:buFont typeface="Arial" panose="020B0604020202020204" pitchFamily="34" charset="0"/>
              <a:buNone/>
            </a:pPr>
            <a:endParaRPr lang="en-US" sz="2500" b="1" dirty="0">
              <a:solidFill>
                <a:schemeClr val="bg1">
                  <a:lumMod val="95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a:xfrm>
            <a:off x="931203" y="2894901"/>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pic>
        <p:nvPicPr>
          <p:cNvPr id="8" name="Graphic 7" descr="Person icon">
            <a:extLst>
              <a:ext uri="{FF2B5EF4-FFF2-40B4-BE49-F238E27FC236}">
                <a16:creationId xmlns:a16="http://schemas.microsoft.com/office/drawing/2014/main" id="{AC7339AD-1A2B-4702-8C29-5CFB6D1BBB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5237" y="3470503"/>
            <a:ext cx="342900" cy="352425"/>
          </a:xfrm>
          <a:prstGeom prst="rect">
            <a:avLst/>
          </a:prstGeom>
        </p:spPr>
      </p:pic>
      <p:pic>
        <p:nvPicPr>
          <p:cNvPr id="9" name="Graphic 8" descr="Mail icon">
            <a:extLst>
              <a:ext uri="{FF2B5EF4-FFF2-40B4-BE49-F238E27FC236}">
                <a16:creationId xmlns:a16="http://schemas.microsoft.com/office/drawing/2014/main" id="{DE19364B-D5B6-43E8-B6E4-DC0094FA3C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5237" y="3965704"/>
            <a:ext cx="342900" cy="342900"/>
          </a:xfrm>
          <a:prstGeom prst="rect">
            <a:avLst/>
          </a:prstGeom>
        </p:spPr>
      </p:pic>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a:xfrm>
            <a:off x="838200" y="1701559"/>
            <a:ext cx="4859215" cy="1325563"/>
          </a:xfrm>
        </p:spPr>
        <p:txBody>
          <a:bodyPr>
            <a:normAutofit/>
          </a:bodyPr>
          <a:lstStyle/>
          <a:p>
            <a:r>
              <a:rPr lang="en-US" sz="5000" dirty="0">
                <a:solidFill>
                  <a:schemeClr val="bg1"/>
                </a:solidFill>
              </a:rPr>
              <a:t>THANK YOU!</a:t>
            </a:r>
            <a:endParaRPr lang="en-US" sz="5000" dirty="0"/>
          </a:p>
        </p:txBody>
      </p:sp>
      <p:pic>
        <p:nvPicPr>
          <p:cNvPr id="4" name="Picture 3">
            <a:extLst>
              <a:ext uri="{FF2B5EF4-FFF2-40B4-BE49-F238E27FC236}">
                <a16:creationId xmlns:a16="http://schemas.microsoft.com/office/drawing/2014/main" id="{BC6B1704-672F-85EF-01A5-856B9D36DB4A}"/>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6137" y="4445316"/>
            <a:ext cx="342000" cy="342000"/>
          </a:xfrm>
          <a:prstGeom prst="rect">
            <a:avLst/>
          </a:prstGeom>
        </p:spPr>
      </p:pic>
    </p:spTree>
    <p:extLst>
      <p:ext uri="{BB962C8B-B14F-4D97-AF65-F5344CB8AC3E}">
        <p14:creationId xmlns:p14="http://schemas.microsoft.com/office/powerpoint/2010/main" val="148695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3D7EB-AD47-50FD-5CC5-0A7F32E89829}"/>
            </a:ext>
          </a:extLst>
        </p:cNvPr>
        <p:cNvGrpSpPr/>
        <p:nvPr/>
      </p:nvGrpSpPr>
      <p:grpSpPr>
        <a:xfrm>
          <a:off x="0" y="0"/>
          <a:ext cx="0" cy="0"/>
          <a:chOff x="0" y="0"/>
          <a:chExt cx="0" cy="0"/>
        </a:xfrm>
      </p:grpSpPr>
      <p:sp>
        <p:nvSpPr>
          <p:cNvPr id="22" name="object 6" descr="Blue rectangle">
            <a:extLst>
              <a:ext uri="{FF2B5EF4-FFF2-40B4-BE49-F238E27FC236}">
                <a16:creationId xmlns:a16="http://schemas.microsoft.com/office/drawing/2014/main" id="{4614DF83-E69C-BE4D-019F-08D2F2618EF7}"/>
              </a:ext>
            </a:extLst>
          </p:cNvPr>
          <p:cNvSpPr/>
          <p:nvPr/>
        </p:nvSpPr>
        <p:spPr>
          <a:xfrm>
            <a:off x="4925961" y="1"/>
            <a:ext cx="7266039"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tx1">
              <a:lumMod val="85000"/>
              <a:lumOff val="15000"/>
            </a:schemeClr>
          </a:solidFill>
        </p:spPr>
        <p:txBody>
          <a:bodyPr wrap="square" lIns="0" tIns="0" rIns="0" bIns="0" rtlCol="0"/>
          <a:lstStyle/>
          <a:p>
            <a:endParaRPr lang="en-US" dirty="0"/>
          </a:p>
        </p:txBody>
      </p:sp>
      <p:pic>
        <p:nvPicPr>
          <p:cNvPr id="36" name="Picture 35">
            <a:extLst>
              <a:ext uri="{FF2B5EF4-FFF2-40B4-BE49-F238E27FC236}">
                <a16:creationId xmlns:a16="http://schemas.microsoft.com/office/drawing/2014/main" id="{F76F1495-44C1-AF72-4BF1-E2961429154B}"/>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28605"/>
          <a:stretch/>
        </p:blipFill>
        <p:spPr>
          <a:xfrm>
            <a:off x="0" y="0"/>
            <a:ext cx="4925961" cy="6867830"/>
          </a:xfrm>
          <a:prstGeom prst="rect">
            <a:avLst/>
          </a:prstGeom>
        </p:spPr>
      </p:pic>
      <p:sp>
        <p:nvSpPr>
          <p:cNvPr id="14" name="Oval 13" descr="Beige oval">
            <a:extLst>
              <a:ext uri="{FF2B5EF4-FFF2-40B4-BE49-F238E27FC236}">
                <a16:creationId xmlns:a16="http://schemas.microsoft.com/office/drawing/2014/main" id="{78112C33-292C-C336-70F9-B2848845AF43}"/>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AC34DB2-0159-203B-37B2-1984CB90F493}"/>
              </a:ext>
            </a:extLst>
          </p:cNvPr>
          <p:cNvSpPr>
            <a:spLocks noGrp="1"/>
          </p:cNvSpPr>
          <p:nvPr>
            <p:ph type="title"/>
          </p:nvPr>
        </p:nvSpPr>
        <p:spPr>
          <a:xfrm>
            <a:off x="5401116" y="671604"/>
            <a:ext cx="2199218" cy="646604"/>
          </a:xfrm>
        </p:spPr>
        <p:txBody>
          <a:bodyPr>
            <a:normAutofit/>
          </a:bodyPr>
          <a:lstStyle/>
          <a:p>
            <a:r>
              <a:rPr lang="en-US" sz="4000" dirty="0">
                <a:solidFill>
                  <a:schemeClr val="bg1"/>
                </a:solidFill>
              </a:rPr>
              <a:t>Agenda</a:t>
            </a:r>
          </a:p>
        </p:txBody>
      </p:sp>
      <p:sp>
        <p:nvSpPr>
          <p:cNvPr id="5" name="Slide Number Placeholder 4">
            <a:extLst>
              <a:ext uri="{FF2B5EF4-FFF2-40B4-BE49-F238E27FC236}">
                <a16:creationId xmlns:a16="http://schemas.microsoft.com/office/drawing/2014/main" id="{8C9C275C-DF6D-F8A4-5DF0-DDECFB6C2698}"/>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15" name="object 27" descr="Beige rectangle">
            <a:extLst>
              <a:ext uri="{FF2B5EF4-FFF2-40B4-BE49-F238E27FC236}">
                <a16:creationId xmlns:a16="http://schemas.microsoft.com/office/drawing/2014/main" id="{44BC117C-5F58-F32E-3487-E0CEF47D1B73}"/>
              </a:ext>
            </a:extLst>
          </p:cNvPr>
          <p:cNvSpPr/>
          <p:nvPr/>
        </p:nvSpPr>
        <p:spPr>
          <a:xfrm flipV="1">
            <a:off x="5509270" y="1146827"/>
            <a:ext cx="2120560" cy="176296"/>
          </a:xfrm>
          <a:custGeom>
            <a:avLst/>
            <a:gdLst/>
            <a:ahLst/>
            <a:cxnLst/>
            <a:rect l="l" t="t" r="r" b="b"/>
            <a:pathLst>
              <a:path w="2501265">
                <a:moveTo>
                  <a:pt x="0" y="0"/>
                </a:moveTo>
                <a:lnTo>
                  <a:pt x="2500883" y="0"/>
                </a:lnTo>
              </a:path>
            </a:pathLst>
          </a:custGeom>
          <a:ln w="54863">
            <a:solidFill>
              <a:srgbClr val="FFFF00"/>
            </a:solidFill>
          </a:ln>
        </p:spPr>
        <p:txBody>
          <a:bodyPr wrap="square" lIns="0" tIns="0" rIns="0" bIns="0" rtlCol="0"/>
          <a:lstStyle/>
          <a:p>
            <a:endParaRPr lang="en-US" dirty="0">
              <a:highlight>
                <a:srgbClr val="FFFF00"/>
              </a:highlight>
            </a:endParaRPr>
          </a:p>
        </p:txBody>
      </p:sp>
      <p:sp>
        <p:nvSpPr>
          <p:cNvPr id="37" name="TextBox 36">
            <a:extLst>
              <a:ext uri="{FF2B5EF4-FFF2-40B4-BE49-F238E27FC236}">
                <a16:creationId xmlns:a16="http://schemas.microsoft.com/office/drawing/2014/main" id="{A9C6F5D4-932D-F7FF-5FCE-F5E512DDBF13}"/>
              </a:ext>
            </a:extLst>
          </p:cNvPr>
          <p:cNvSpPr txBox="1"/>
          <p:nvPr/>
        </p:nvSpPr>
        <p:spPr>
          <a:xfrm>
            <a:off x="5384638" y="2274838"/>
            <a:ext cx="4608389" cy="2308324"/>
          </a:xfrm>
          <a:prstGeom prst="rect">
            <a:avLst/>
          </a:prstGeom>
          <a:noFill/>
        </p:spPr>
        <p:txBody>
          <a:bodyPr wrap="square" rtlCol="0" anchor="ctr">
            <a:spAutoFit/>
          </a:bodyPr>
          <a:lstStyle/>
          <a:p>
            <a:pPr marL="285750" indent="-285750">
              <a:buClr>
                <a:schemeClr val="accent1">
                  <a:lumMod val="60000"/>
                  <a:lumOff val="40000"/>
                </a:schemeClr>
              </a:buClr>
              <a:buFont typeface="Wingdings" panose="05000000000000000000" pitchFamily="2" charset="2"/>
              <a:buChar char="q"/>
            </a:pPr>
            <a:r>
              <a:rPr lang="en-US" sz="2400" b="1" dirty="0">
                <a:solidFill>
                  <a:schemeClr val="bg2">
                    <a:lumMod val="20000"/>
                    <a:lumOff val="80000"/>
                  </a:schemeClr>
                </a:solidFill>
              </a:rPr>
              <a:t>   Problem Statement </a:t>
            </a:r>
          </a:p>
          <a:p>
            <a:pPr marL="285750" indent="-285750">
              <a:buClr>
                <a:schemeClr val="accent1">
                  <a:lumMod val="60000"/>
                  <a:lumOff val="40000"/>
                </a:schemeClr>
              </a:buClr>
              <a:buFont typeface="Wingdings" panose="05000000000000000000" pitchFamily="2" charset="2"/>
              <a:buChar char="q"/>
            </a:pPr>
            <a:r>
              <a:rPr lang="en-US" sz="2400" b="1" dirty="0">
                <a:solidFill>
                  <a:schemeClr val="bg2">
                    <a:lumMod val="20000"/>
                    <a:lumOff val="80000"/>
                  </a:schemeClr>
                </a:solidFill>
              </a:rPr>
              <a:t>   Goal </a:t>
            </a:r>
          </a:p>
          <a:p>
            <a:pPr marL="285750" indent="-285750">
              <a:buClr>
                <a:schemeClr val="accent1">
                  <a:lumMod val="60000"/>
                  <a:lumOff val="40000"/>
                </a:schemeClr>
              </a:buClr>
              <a:buFont typeface="Wingdings" panose="05000000000000000000" pitchFamily="2" charset="2"/>
              <a:buChar char="q"/>
            </a:pPr>
            <a:r>
              <a:rPr lang="en-US" sz="2400" b="1" dirty="0">
                <a:solidFill>
                  <a:schemeClr val="bg2">
                    <a:lumMod val="20000"/>
                    <a:lumOff val="80000"/>
                  </a:schemeClr>
                </a:solidFill>
              </a:rPr>
              <a:t>   SQL in Action</a:t>
            </a:r>
          </a:p>
          <a:p>
            <a:pPr marL="285750" indent="-285750">
              <a:buClr>
                <a:schemeClr val="accent1">
                  <a:lumMod val="60000"/>
                  <a:lumOff val="40000"/>
                </a:schemeClr>
              </a:buClr>
              <a:buFont typeface="Wingdings" panose="05000000000000000000" pitchFamily="2" charset="2"/>
              <a:buChar char="q"/>
            </a:pPr>
            <a:r>
              <a:rPr lang="en-US" sz="2400" b="1" dirty="0">
                <a:solidFill>
                  <a:schemeClr val="bg2">
                    <a:lumMod val="20000"/>
                    <a:lumOff val="80000"/>
                  </a:schemeClr>
                </a:solidFill>
              </a:rPr>
              <a:t>   Dashboard Showcase</a:t>
            </a:r>
          </a:p>
          <a:p>
            <a:pPr marL="285750" indent="-285750">
              <a:buClr>
                <a:schemeClr val="accent1">
                  <a:lumMod val="60000"/>
                  <a:lumOff val="40000"/>
                </a:schemeClr>
              </a:buClr>
              <a:buFont typeface="Wingdings" panose="05000000000000000000" pitchFamily="2" charset="2"/>
              <a:buChar char="q"/>
            </a:pPr>
            <a:r>
              <a:rPr lang="en-US" sz="2400" b="1" dirty="0">
                <a:solidFill>
                  <a:schemeClr val="bg2">
                    <a:lumMod val="20000"/>
                    <a:lumOff val="80000"/>
                  </a:schemeClr>
                </a:solidFill>
              </a:rPr>
              <a:t>   Insights</a:t>
            </a:r>
          </a:p>
          <a:p>
            <a:pPr marL="285750" indent="-285750">
              <a:buClr>
                <a:schemeClr val="accent1">
                  <a:lumMod val="60000"/>
                  <a:lumOff val="40000"/>
                </a:schemeClr>
              </a:buClr>
              <a:buFont typeface="Wingdings" panose="05000000000000000000" pitchFamily="2" charset="2"/>
              <a:buChar char="q"/>
            </a:pPr>
            <a:r>
              <a:rPr lang="en-US" sz="2400" b="1" dirty="0">
                <a:solidFill>
                  <a:schemeClr val="bg2">
                    <a:lumMod val="20000"/>
                    <a:lumOff val="80000"/>
                  </a:schemeClr>
                </a:solidFill>
              </a:rPr>
              <a:t>   Recommendations</a:t>
            </a:r>
            <a:endParaRPr lang="en-IN" sz="2400" b="1" dirty="0">
              <a:solidFill>
                <a:schemeClr val="bg2">
                  <a:lumMod val="20000"/>
                  <a:lumOff val="80000"/>
                </a:schemeClr>
              </a:solidFill>
            </a:endParaRPr>
          </a:p>
        </p:txBody>
      </p:sp>
      <p:sp>
        <p:nvSpPr>
          <p:cNvPr id="38" name="Rectangle 37">
            <a:extLst>
              <a:ext uri="{FF2B5EF4-FFF2-40B4-BE49-F238E27FC236}">
                <a16:creationId xmlns:a16="http://schemas.microsoft.com/office/drawing/2014/main" id="{4E182E2A-D3B0-8263-24F6-FEA2296C8ECD}"/>
              </a:ext>
            </a:extLst>
          </p:cNvPr>
          <p:cNvSpPr/>
          <p:nvPr/>
        </p:nvSpPr>
        <p:spPr>
          <a:xfrm>
            <a:off x="4925961" y="6505794"/>
            <a:ext cx="7266039" cy="3739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Block Arc 38">
            <a:extLst>
              <a:ext uri="{FF2B5EF4-FFF2-40B4-BE49-F238E27FC236}">
                <a16:creationId xmlns:a16="http://schemas.microsoft.com/office/drawing/2014/main" id="{2EBDD596-B287-414E-C263-86031B2F86FF}"/>
              </a:ext>
            </a:extLst>
          </p:cNvPr>
          <p:cNvSpPr/>
          <p:nvPr/>
        </p:nvSpPr>
        <p:spPr>
          <a:xfrm rot="12357584">
            <a:off x="10474724" y="-997709"/>
            <a:ext cx="2702472" cy="2631362"/>
          </a:xfrm>
          <a:prstGeom prst="blockArc">
            <a:avLst>
              <a:gd name="adj1" fmla="val 10800000"/>
              <a:gd name="adj2" fmla="val 476536"/>
              <a:gd name="adj3" fmla="val 2856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073814498"/>
      </p:ext>
    </p:extLst>
  </p:cSld>
  <p:clrMapOvr>
    <a:masterClrMapping/>
  </p:clrMapOvr>
  <mc:AlternateContent xmlns:mc="http://schemas.openxmlformats.org/markup-compatibility/2006" xmlns:p14="http://schemas.microsoft.com/office/powerpoint/2010/main">
    <mc:Choice Requires="p14">
      <p:transition spd="slow" p14:dur="2000" advTm="35182"/>
    </mc:Choice>
    <mc:Fallback xmlns="">
      <p:transition spd="slow" advTm="351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CE61AC-882B-8DAA-39BA-472909AFDAD5}"/>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a:xfrm>
            <a:off x="806116" y="329956"/>
            <a:ext cx="10515600" cy="1325563"/>
          </a:xfrm>
        </p:spPr>
        <p:txBody>
          <a:bodyPr>
            <a:normAutofit/>
          </a:bodyPr>
          <a:lstStyle/>
          <a:p>
            <a:pPr algn="ctr"/>
            <a:r>
              <a:rPr lang="en-US" sz="4000" dirty="0">
                <a:solidFill>
                  <a:schemeClr val="bg1"/>
                </a:solidFill>
              </a:rPr>
              <a:t>Problem Statement</a:t>
            </a:r>
            <a:endParaRPr lang="en-US" sz="4000"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4</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a:xfrm>
            <a:off x="2910348" y="1325860"/>
            <a:ext cx="6204155"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algn="ctr"/>
            <a:endParaRPr lang="en-US" dirty="0"/>
          </a:p>
        </p:txBody>
      </p:sp>
      <p:sp>
        <p:nvSpPr>
          <p:cNvPr id="12" name="object 6" descr="Blue rectangle">
            <a:extLst>
              <a:ext uri="{FF2B5EF4-FFF2-40B4-BE49-F238E27FC236}">
                <a16:creationId xmlns:a16="http://schemas.microsoft.com/office/drawing/2014/main" id="{8AA7E735-ADE4-AED7-44EF-63F35F4CFB81}"/>
              </a:ext>
            </a:extLst>
          </p:cNvPr>
          <p:cNvSpPr/>
          <p:nvPr/>
        </p:nvSpPr>
        <p:spPr>
          <a:xfrm>
            <a:off x="1056907" y="1985476"/>
            <a:ext cx="10264809" cy="283818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rgbClr val="262626">
              <a:alpha val="78039"/>
            </a:srgbClr>
          </a:solidFill>
        </p:spPr>
        <p:txBody>
          <a:bodyPr wrap="square" lIns="0" tIns="0" rIns="0" bIns="0" rtlCol="0"/>
          <a:lstStyle/>
          <a:p>
            <a:pPr algn="ctr"/>
            <a:br>
              <a:rPr lang="en-US" sz="2000" dirty="0"/>
            </a:br>
            <a:r>
              <a:rPr lang="en-US" sz="2000" dirty="0" err="1">
                <a:solidFill>
                  <a:schemeClr val="bg1"/>
                </a:solidFill>
              </a:rPr>
              <a:t>GoodCabs</a:t>
            </a:r>
            <a:r>
              <a:rPr lang="en-US" sz="2000" dirty="0">
                <a:solidFill>
                  <a:schemeClr val="bg1"/>
                </a:solidFill>
              </a:rPr>
              <a:t> has set ambitious growth goals for 2024, including increasing ride volumes, enhancing customer satisfaction, and boosting revenue. However, there is a need for detailed analysis to track progress, identify areas of underperformance, and uncover trends impacting success. The challenge is to analyze a dataset of 426,000 trips over six months across 10 cities to gain insights into market demand, city-specific performance, and the effectiveness of promotional campaigns.</a:t>
            </a:r>
          </a:p>
          <a:p>
            <a:pPr algn="ctr"/>
            <a:endParaRPr lang="en-US" sz="1900" dirty="0">
              <a:solidFill>
                <a:schemeClr val="bg1">
                  <a:lumMod val="95000"/>
                </a:schemeClr>
              </a:solidFill>
            </a:endParaRPr>
          </a:p>
        </p:txBody>
      </p:sp>
      <p:sp>
        <p:nvSpPr>
          <p:cNvPr id="13" name="Rectangle 12">
            <a:extLst>
              <a:ext uri="{FF2B5EF4-FFF2-40B4-BE49-F238E27FC236}">
                <a16:creationId xmlns:a16="http://schemas.microsoft.com/office/drawing/2014/main" id="{5365CD88-CA92-845B-3A94-BC76A2B4BA0E}"/>
              </a:ext>
            </a:extLst>
          </p:cNvPr>
          <p:cNvSpPr/>
          <p:nvPr/>
        </p:nvSpPr>
        <p:spPr>
          <a:xfrm>
            <a:off x="1056906" y="4813823"/>
            <a:ext cx="10264809" cy="15426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63215859"/>
      </p:ext>
    </p:extLst>
  </p:cSld>
  <p:clrMapOvr>
    <a:masterClrMapping/>
  </p:clrMapOvr>
  <mc:AlternateContent xmlns:mc="http://schemas.openxmlformats.org/markup-compatibility/2006" xmlns:p14="http://schemas.microsoft.com/office/powerpoint/2010/main">
    <mc:Choice Requires="p14">
      <p:transition spd="slow" p14:dur="2000" advTm="31422"/>
    </mc:Choice>
    <mc:Fallback xmlns="">
      <p:transition spd="slow" advTm="3142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20A2-042F-8871-B0DC-797F3FF6114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882D468-DCF1-759D-BC0C-6DEF913DEB2A}"/>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0CA85309-641B-3D4F-9125-43736CD1B4BF}"/>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A818D43D-0A27-C789-5FBE-402282A978D3}"/>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776504-7058-2827-44B3-9F4B64DBA16F}"/>
              </a:ext>
            </a:extLst>
          </p:cNvPr>
          <p:cNvSpPr>
            <a:spLocks noGrp="1"/>
          </p:cNvSpPr>
          <p:nvPr>
            <p:ph type="title"/>
          </p:nvPr>
        </p:nvSpPr>
        <p:spPr>
          <a:xfrm>
            <a:off x="806116" y="329956"/>
            <a:ext cx="10515600" cy="1325563"/>
          </a:xfrm>
        </p:spPr>
        <p:txBody>
          <a:bodyPr>
            <a:normAutofit/>
          </a:bodyPr>
          <a:lstStyle/>
          <a:p>
            <a:pPr algn="ctr"/>
            <a:r>
              <a:rPr lang="en-US" sz="4000" dirty="0">
                <a:solidFill>
                  <a:schemeClr val="bg1"/>
                </a:solidFill>
              </a:rPr>
              <a:t>Goal</a:t>
            </a:r>
            <a:endParaRPr lang="en-US" sz="4000" dirty="0"/>
          </a:p>
        </p:txBody>
      </p:sp>
      <p:sp>
        <p:nvSpPr>
          <p:cNvPr id="5" name="Slide Number Placeholder 4">
            <a:extLst>
              <a:ext uri="{FF2B5EF4-FFF2-40B4-BE49-F238E27FC236}">
                <a16:creationId xmlns:a16="http://schemas.microsoft.com/office/drawing/2014/main" id="{877E425C-A685-5348-9CE6-558FA24A9645}"/>
              </a:ext>
            </a:extLst>
          </p:cNvPr>
          <p:cNvSpPr>
            <a:spLocks noGrp="1"/>
          </p:cNvSpPr>
          <p:nvPr>
            <p:ph type="sldNum" sz="quarter" idx="12"/>
          </p:nvPr>
        </p:nvSpPr>
        <p:spPr/>
        <p:txBody>
          <a:bodyPr/>
          <a:lstStyle/>
          <a:p>
            <a:fld id="{82EE24B5-652C-4DB5-B7C3-B5BBEC1280B1}" type="slidenum">
              <a:rPr lang="en-US" smtClean="0"/>
              <a:t>5</a:t>
            </a:fld>
            <a:endParaRPr lang="en-US" dirty="0"/>
          </a:p>
        </p:txBody>
      </p:sp>
      <p:sp>
        <p:nvSpPr>
          <p:cNvPr id="11" name="object 5" descr="Beige rectangle">
            <a:extLst>
              <a:ext uri="{FF2B5EF4-FFF2-40B4-BE49-F238E27FC236}">
                <a16:creationId xmlns:a16="http://schemas.microsoft.com/office/drawing/2014/main" id="{0765FCD6-5CBA-8468-67C2-74FE469A5A38}"/>
              </a:ext>
            </a:extLst>
          </p:cNvPr>
          <p:cNvSpPr/>
          <p:nvPr/>
        </p:nvSpPr>
        <p:spPr>
          <a:xfrm>
            <a:off x="5220929" y="1307690"/>
            <a:ext cx="1769806" cy="638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algn="ctr"/>
            <a:endParaRPr lang="en-US" dirty="0"/>
          </a:p>
        </p:txBody>
      </p:sp>
      <p:sp>
        <p:nvSpPr>
          <p:cNvPr id="12" name="object 6" descr="Blue rectangle">
            <a:extLst>
              <a:ext uri="{FF2B5EF4-FFF2-40B4-BE49-F238E27FC236}">
                <a16:creationId xmlns:a16="http://schemas.microsoft.com/office/drawing/2014/main" id="{24705235-96F1-CE8D-C45F-5B170FD6E02B}"/>
              </a:ext>
            </a:extLst>
          </p:cNvPr>
          <p:cNvSpPr/>
          <p:nvPr/>
        </p:nvSpPr>
        <p:spPr>
          <a:xfrm>
            <a:off x="973427" y="2231923"/>
            <a:ext cx="10264809" cy="282430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rgbClr val="262626">
              <a:alpha val="78039"/>
            </a:srgbClr>
          </a:solidFill>
        </p:spPr>
        <p:txBody>
          <a:bodyPr wrap="square" lIns="0" tIns="0" rIns="0" bIns="0" rtlCol="0"/>
          <a:lstStyle/>
          <a:p>
            <a:pPr algn="ctr"/>
            <a:endParaRPr lang="en-US" sz="1900" dirty="0">
              <a:solidFill>
                <a:schemeClr val="bg1">
                  <a:lumMod val="95000"/>
                </a:schemeClr>
              </a:solidFill>
            </a:endParaRPr>
          </a:p>
          <a:p>
            <a:pPr algn="ctr"/>
            <a:endParaRPr lang="en-US" sz="2000" dirty="0">
              <a:solidFill>
                <a:schemeClr val="bg1">
                  <a:lumMod val="95000"/>
                </a:schemeClr>
              </a:solidFill>
            </a:endParaRPr>
          </a:p>
          <a:p>
            <a:pPr algn="ctr"/>
            <a:r>
              <a:rPr lang="en-US" sz="2000" dirty="0">
                <a:solidFill>
                  <a:schemeClr val="bg1">
                    <a:lumMod val="95000"/>
                  </a:schemeClr>
                </a:solidFill>
              </a:rPr>
              <a:t>My goal is to analyze the company’s performance data to see how well it has met its</a:t>
            </a:r>
          </a:p>
          <a:p>
            <a:pPr algn="ctr"/>
            <a:r>
              <a:rPr lang="en-US" sz="2000" dirty="0">
                <a:solidFill>
                  <a:schemeClr val="bg1">
                    <a:lumMod val="95000"/>
                  </a:schemeClr>
                </a:solidFill>
              </a:rPr>
              <a:t> growth targets for the year. I aim to uncover actionable insights by identifying gaps, analyzing trends, and highlighting underperforming areas. These insights will guide strategic decision-making, enabling the optimization of operations and refinement of strategies to align with the company’s growth objectives.</a:t>
            </a:r>
          </a:p>
        </p:txBody>
      </p:sp>
      <p:sp>
        <p:nvSpPr>
          <p:cNvPr id="13" name="Rectangle 12">
            <a:extLst>
              <a:ext uri="{FF2B5EF4-FFF2-40B4-BE49-F238E27FC236}">
                <a16:creationId xmlns:a16="http://schemas.microsoft.com/office/drawing/2014/main" id="{448248BA-A300-561D-3151-44183C091167}"/>
              </a:ext>
            </a:extLst>
          </p:cNvPr>
          <p:cNvSpPr/>
          <p:nvPr/>
        </p:nvSpPr>
        <p:spPr>
          <a:xfrm>
            <a:off x="973427" y="4901966"/>
            <a:ext cx="10264809" cy="15426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04606828"/>
      </p:ext>
    </p:extLst>
  </p:cSld>
  <p:clrMapOvr>
    <a:masterClrMapping/>
  </p:clrMapOvr>
  <mc:AlternateContent xmlns:mc="http://schemas.openxmlformats.org/markup-compatibility/2006" xmlns:p14="http://schemas.microsoft.com/office/powerpoint/2010/main">
    <mc:Choice Requires="p14">
      <p:transition spd="slow" p14:dur="2000" advTm="33598"/>
    </mc:Choice>
    <mc:Fallback xmlns="">
      <p:transition spd="slow" advTm="3359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0281F-0992-39BE-234E-B084A145365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41A8A69-83D5-46AD-3420-2CA84324375A}"/>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1DC3A317-98A2-6997-0B06-41635B5CF09F}"/>
              </a:ext>
            </a:extLst>
          </p:cNvPr>
          <p:cNvSpPr/>
          <p:nvPr/>
        </p:nvSpPr>
        <p:spPr>
          <a:xfrm>
            <a:off x="0" y="0"/>
            <a:ext cx="121920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A56A70B7-6548-46BF-E296-C27ADFEA3BB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9AF52938-D86A-73FD-D241-95B9AF7E555E}"/>
              </a:ext>
            </a:extLst>
          </p:cNvPr>
          <p:cNvSpPr>
            <a:spLocks noGrp="1"/>
          </p:cNvSpPr>
          <p:nvPr>
            <p:ph type="sldNum" sz="quarter" idx="12"/>
          </p:nvPr>
        </p:nvSpPr>
        <p:spPr/>
        <p:txBody>
          <a:bodyPr/>
          <a:lstStyle/>
          <a:p>
            <a:fld id="{82EE24B5-652C-4DB5-B7C3-B5BBEC1280B1}" type="slidenum">
              <a:rPr lang="en-US" smtClean="0"/>
              <a:t>6</a:t>
            </a:fld>
            <a:endParaRPr lang="en-US" dirty="0"/>
          </a:p>
        </p:txBody>
      </p:sp>
      <p:sp>
        <p:nvSpPr>
          <p:cNvPr id="7" name="TextBox 6">
            <a:extLst>
              <a:ext uri="{FF2B5EF4-FFF2-40B4-BE49-F238E27FC236}">
                <a16:creationId xmlns:a16="http://schemas.microsoft.com/office/drawing/2014/main" id="{EF5772A1-0FF4-B5ED-A823-4E6DE145E4D3}"/>
              </a:ext>
            </a:extLst>
          </p:cNvPr>
          <p:cNvSpPr txBox="1"/>
          <p:nvPr/>
        </p:nvSpPr>
        <p:spPr>
          <a:xfrm>
            <a:off x="377869" y="1775948"/>
            <a:ext cx="2644877" cy="584775"/>
          </a:xfrm>
          <a:prstGeom prst="rect">
            <a:avLst/>
          </a:prstGeom>
          <a:noFill/>
        </p:spPr>
        <p:txBody>
          <a:bodyPr wrap="square" rtlCol="0">
            <a:spAutoFit/>
          </a:bodyPr>
          <a:lstStyle/>
          <a:p>
            <a:r>
              <a:rPr lang="en-US" sz="3200" b="1" dirty="0">
                <a:solidFill>
                  <a:schemeClr val="bg2">
                    <a:lumMod val="20000"/>
                    <a:lumOff val="80000"/>
                  </a:schemeClr>
                </a:solidFill>
                <a:latin typeface="+mj-lt"/>
              </a:rPr>
              <a:t> 1.Total Trips </a:t>
            </a:r>
            <a:endParaRPr lang="en-IN" sz="3200" b="1" dirty="0">
              <a:solidFill>
                <a:schemeClr val="bg2">
                  <a:lumMod val="20000"/>
                  <a:lumOff val="80000"/>
                </a:schemeClr>
              </a:solidFill>
              <a:latin typeface="+mj-lt"/>
            </a:endParaRPr>
          </a:p>
        </p:txBody>
      </p:sp>
      <p:cxnSp>
        <p:nvCxnSpPr>
          <p:cNvPr id="12" name="Straight Connector 11">
            <a:extLst>
              <a:ext uri="{FF2B5EF4-FFF2-40B4-BE49-F238E27FC236}">
                <a16:creationId xmlns:a16="http://schemas.microsoft.com/office/drawing/2014/main" id="{2339488E-BE5F-EA0B-6CBC-B4816E0A5390}"/>
              </a:ext>
            </a:extLst>
          </p:cNvPr>
          <p:cNvCxnSpPr/>
          <p:nvPr/>
        </p:nvCxnSpPr>
        <p:spPr>
          <a:xfrm>
            <a:off x="604684" y="2369574"/>
            <a:ext cx="2792361" cy="0"/>
          </a:xfrm>
          <a:prstGeom prst="line">
            <a:avLst/>
          </a:prstGeom>
          <a:ln>
            <a:solidFill>
              <a:schemeClr val="accent1">
                <a:lumMod val="40000"/>
                <a:lumOff val="60000"/>
              </a:schemeClr>
            </a:solidFill>
          </a:ln>
        </p:spPr>
        <p:style>
          <a:lnRef idx="3">
            <a:schemeClr val="accent6"/>
          </a:lnRef>
          <a:fillRef idx="0">
            <a:schemeClr val="accent6"/>
          </a:fillRef>
          <a:effectRef idx="2">
            <a:schemeClr val="accent6"/>
          </a:effectRef>
          <a:fontRef idx="minor">
            <a:schemeClr val="tx1"/>
          </a:fontRef>
        </p:style>
      </p:cxnSp>
      <p:pic>
        <p:nvPicPr>
          <p:cNvPr id="18" name="Picture 17">
            <a:extLst>
              <a:ext uri="{FF2B5EF4-FFF2-40B4-BE49-F238E27FC236}">
                <a16:creationId xmlns:a16="http://schemas.microsoft.com/office/drawing/2014/main" id="{64A0B1A2-1AD3-6782-FA43-0F1FD87F80F8}"/>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7903610" y="3701056"/>
            <a:ext cx="2480780" cy="1156059"/>
          </a:xfrm>
          <a:prstGeom prst="rect">
            <a:avLst/>
          </a:prstGeom>
        </p:spPr>
      </p:pic>
      <p:pic>
        <p:nvPicPr>
          <p:cNvPr id="16" name="Picture 15">
            <a:extLst>
              <a:ext uri="{FF2B5EF4-FFF2-40B4-BE49-F238E27FC236}">
                <a16:creationId xmlns:a16="http://schemas.microsoft.com/office/drawing/2014/main" id="{D11DB9C0-9A82-2203-53B9-7002A280DFE5}"/>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546618" y="2718060"/>
            <a:ext cx="5549382" cy="2202807"/>
          </a:xfrm>
          <a:prstGeom prst="rect">
            <a:avLst/>
          </a:prstGeom>
        </p:spPr>
      </p:pic>
      <p:sp>
        <p:nvSpPr>
          <p:cNvPr id="2" name="TextBox 1">
            <a:extLst>
              <a:ext uri="{FF2B5EF4-FFF2-40B4-BE49-F238E27FC236}">
                <a16:creationId xmlns:a16="http://schemas.microsoft.com/office/drawing/2014/main" id="{A8897E7C-732C-3882-2F6D-CAA3A596C1DF}"/>
              </a:ext>
            </a:extLst>
          </p:cNvPr>
          <p:cNvSpPr txBox="1"/>
          <p:nvPr/>
        </p:nvSpPr>
        <p:spPr>
          <a:xfrm>
            <a:off x="4257369" y="-9507"/>
            <a:ext cx="4385186" cy="830997"/>
          </a:xfrm>
          <a:prstGeom prst="rect">
            <a:avLst/>
          </a:prstGeom>
          <a:noFill/>
        </p:spPr>
        <p:txBody>
          <a:bodyPr wrap="square" rtlCol="0">
            <a:spAutoFit/>
          </a:bodyPr>
          <a:lstStyle/>
          <a:p>
            <a:r>
              <a:rPr lang="en-US" sz="4800" b="1" dirty="0">
                <a:solidFill>
                  <a:schemeClr val="bg1"/>
                </a:solidFill>
                <a:effectLst/>
                <a:latin typeface="+mj-lt"/>
              </a:rPr>
              <a:t>SQL in Action</a:t>
            </a:r>
            <a:endParaRPr lang="en-IN" sz="4800" b="1" dirty="0">
              <a:solidFill>
                <a:schemeClr val="bg1"/>
              </a:solidFill>
              <a:effectLst/>
              <a:latin typeface="+mj-lt"/>
            </a:endParaRPr>
          </a:p>
        </p:txBody>
      </p:sp>
      <p:sp>
        <p:nvSpPr>
          <p:cNvPr id="3" name="object 7" descr="Beige rectangle">
            <a:extLst>
              <a:ext uri="{FF2B5EF4-FFF2-40B4-BE49-F238E27FC236}">
                <a16:creationId xmlns:a16="http://schemas.microsoft.com/office/drawing/2014/main" id="{8D01FE10-8DF6-0AE7-5842-20232BBF59F6}"/>
              </a:ext>
            </a:extLst>
          </p:cNvPr>
          <p:cNvSpPr/>
          <p:nvPr/>
        </p:nvSpPr>
        <p:spPr>
          <a:xfrm flipV="1">
            <a:off x="1927123" y="816333"/>
            <a:ext cx="8337754" cy="45719"/>
          </a:xfrm>
          <a:custGeom>
            <a:avLst/>
            <a:gdLst/>
            <a:ahLst/>
            <a:cxnLst/>
            <a:rect l="l" t="t" r="r" b="b"/>
            <a:pathLst>
              <a:path w="3935729">
                <a:moveTo>
                  <a:pt x="0" y="0"/>
                </a:moveTo>
                <a:lnTo>
                  <a:pt x="3935349" y="0"/>
                </a:lnTo>
              </a:path>
            </a:pathLst>
          </a:custGeom>
          <a:ln w="54863">
            <a:solidFill>
              <a:schemeClr val="accent1">
                <a:lumMod val="60000"/>
                <a:lumOff val="40000"/>
              </a:schemeClr>
            </a:solidFill>
          </a:ln>
        </p:spPr>
        <p:txBody>
          <a:bodyPr wrap="square" lIns="0" tIns="0" rIns="0" bIns="0" rtlCol="0"/>
          <a:lstStyle/>
          <a:p>
            <a:endParaRPr lang="en-US" dirty="0"/>
          </a:p>
        </p:txBody>
      </p:sp>
      <p:sp>
        <p:nvSpPr>
          <p:cNvPr id="4" name="TextBox 3">
            <a:extLst>
              <a:ext uri="{FF2B5EF4-FFF2-40B4-BE49-F238E27FC236}">
                <a16:creationId xmlns:a16="http://schemas.microsoft.com/office/drawing/2014/main" id="{749BB914-6A1F-D412-E61E-3A86E1B2ADC6}"/>
              </a:ext>
            </a:extLst>
          </p:cNvPr>
          <p:cNvSpPr txBox="1"/>
          <p:nvPr/>
        </p:nvSpPr>
        <p:spPr>
          <a:xfrm>
            <a:off x="7784097" y="3322217"/>
            <a:ext cx="1071715" cy="369332"/>
          </a:xfrm>
          <a:prstGeom prst="rect">
            <a:avLst/>
          </a:prstGeom>
          <a:noFill/>
        </p:spPr>
        <p:txBody>
          <a:bodyPr wrap="square" rtlCol="0">
            <a:spAutoFit/>
          </a:bodyPr>
          <a:lstStyle/>
          <a:p>
            <a:r>
              <a:rPr lang="en-US" b="1" dirty="0">
                <a:solidFill>
                  <a:schemeClr val="bg1">
                    <a:lumMod val="95000"/>
                  </a:schemeClr>
                </a:solidFill>
              </a:rPr>
              <a:t>Output:</a:t>
            </a:r>
            <a:endParaRPr lang="en-IN" b="1" dirty="0">
              <a:solidFill>
                <a:schemeClr val="bg1">
                  <a:lumMod val="95000"/>
                </a:schemeClr>
              </a:solidFill>
            </a:endParaRPr>
          </a:p>
        </p:txBody>
      </p:sp>
    </p:spTree>
    <p:extLst>
      <p:ext uri="{BB962C8B-B14F-4D97-AF65-F5344CB8AC3E}">
        <p14:creationId xmlns:p14="http://schemas.microsoft.com/office/powerpoint/2010/main" val="4094753901"/>
      </p:ext>
    </p:extLst>
  </p:cSld>
  <p:clrMapOvr>
    <a:masterClrMapping/>
  </p:clrMapOvr>
  <mc:AlternateContent xmlns:mc="http://schemas.openxmlformats.org/markup-compatibility/2006" xmlns:p14="http://schemas.microsoft.com/office/powerpoint/2010/main">
    <mc:Choice Requires="p14">
      <p:transition spd="slow" p14:dur="2000" advTm="38203"/>
    </mc:Choice>
    <mc:Fallback xmlns="">
      <p:transition spd="slow" advTm="382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FB3FE-EDF1-64B2-5433-43C681F1B75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F9F0E48-5E47-C8E9-5542-B2F6779253B0}"/>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CA95B7E3-DC7B-544B-2756-637F806A041F}"/>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65F63215-C5CB-11BA-8609-EC96714144B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480FE2C-D247-3417-8857-F57FF1CF4F6E}"/>
              </a:ext>
            </a:extLst>
          </p:cNvPr>
          <p:cNvSpPr>
            <a:spLocks noGrp="1"/>
          </p:cNvSpPr>
          <p:nvPr>
            <p:ph type="sldNum" sz="quarter" idx="12"/>
          </p:nvPr>
        </p:nvSpPr>
        <p:spPr/>
        <p:txBody>
          <a:bodyPr/>
          <a:lstStyle/>
          <a:p>
            <a:fld id="{82EE24B5-652C-4DB5-B7C3-B5BBEC1280B1}" type="slidenum">
              <a:rPr lang="en-US" smtClean="0"/>
              <a:t>7</a:t>
            </a:fld>
            <a:endParaRPr lang="en-US" dirty="0"/>
          </a:p>
        </p:txBody>
      </p:sp>
      <p:sp>
        <p:nvSpPr>
          <p:cNvPr id="2" name="TextBox 1">
            <a:extLst>
              <a:ext uri="{FF2B5EF4-FFF2-40B4-BE49-F238E27FC236}">
                <a16:creationId xmlns:a16="http://schemas.microsoft.com/office/drawing/2014/main" id="{D7323DD3-C73C-7DB1-77D6-1E217B1917BC}"/>
              </a:ext>
            </a:extLst>
          </p:cNvPr>
          <p:cNvSpPr txBox="1"/>
          <p:nvPr/>
        </p:nvSpPr>
        <p:spPr>
          <a:xfrm>
            <a:off x="432620" y="317972"/>
            <a:ext cx="4798141" cy="584775"/>
          </a:xfrm>
          <a:prstGeom prst="rect">
            <a:avLst/>
          </a:prstGeom>
          <a:noFill/>
        </p:spPr>
        <p:txBody>
          <a:bodyPr wrap="square" rtlCol="0">
            <a:spAutoFit/>
          </a:bodyPr>
          <a:lstStyle/>
          <a:p>
            <a:r>
              <a:rPr lang="en-US" sz="3200" b="1" dirty="0">
                <a:solidFill>
                  <a:schemeClr val="bg2">
                    <a:lumMod val="20000"/>
                    <a:lumOff val="80000"/>
                  </a:schemeClr>
                </a:solidFill>
                <a:latin typeface="+mj-lt"/>
              </a:rPr>
              <a:t> 2.Average Fare per km </a:t>
            </a:r>
            <a:endParaRPr lang="en-IN" sz="3200" b="1" dirty="0">
              <a:solidFill>
                <a:schemeClr val="bg2">
                  <a:lumMod val="20000"/>
                  <a:lumOff val="80000"/>
                </a:schemeClr>
              </a:solidFill>
              <a:latin typeface="+mj-lt"/>
            </a:endParaRPr>
          </a:p>
        </p:txBody>
      </p:sp>
      <p:cxnSp>
        <p:nvCxnSpPr>
          <p:cNvPr id="10" name="Straight Connector 9">
            <a:extLst>
              <a:ext uri="{FF2B5EF4-FFF2-40B4-BE49-F238E27FC236}">
                <a16:creationId xmlns:a16="http://schemas.microsoft.com/office/drawing/2014/main" id="{D31B3AF7-8715-A551-6E3D-A5449A2542D4}"/>
              </a:ext>
            </a:extLst>
          </p:cNvPr>
          <p:cNvCxnSpPr>
            <a:cxnSpLocks/>
          </p:cNvCxnSpPr>
          <p:nvPr/>
        </p:nvCxnSpPr>
        <p:spPr>
          <a:xfrm>
            <a:off x="599768" y="922412"/>
            <a:ext cx="4739148" cy="0"/>
          </a:xfrm>
          <a:prstGeom prst="line">
            <a:avLst/>
          </a:prstGeom>
          <a:ln>
            <a:solidFill>
              <a:schemeClr val="accent1">
                <a:lumMod val="40000"/>
                <a:lumOff val="60000"/>
              </a:schemeClr>
            </a:solidFill>
          </a:ln>
        </p:spPr>
        <p:style>
          <a:lnRef idx="3">
            <a:schemeClr val="accent6"/>
          </a:lnRef>
          <a:fillRef idx="0">
            <a:schemeClr val="accent6"/>
          </a:fillRef>
          <a:effectRef idx="2">
            <a:schemeClr val="accent6"/>
          </a:effectRef>
          <a:fontRef idx="minor">
            <a:schemeClr val="tx1"/>
          </a:fontRef>
        </p:style>
      </p:cxnSp>
      <p:pic>
        <p:nvPicPr>
          <p:cNvPr id="12" name="Picture 11">
            <a:extLst>
              <a:ext uri="{FF2B5EF4-FFF2-40B4-BE49-F238E27FC236}">
                <a16:creationId xmlns:a16="http://schemas.microsoft.com/office/drawing/2014/main" id="{6C15ED3D-EB36-0F4D-376F-87F6739D220A}"/>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599768" y="1469316"/>
            <a:ext cx="10431942" cy="2256974"/>
          </a:xfrm>
          <a:prstGeom prst="rect">
            <a:avLst/>
          </a:prstGeom>
        </p:spPr>
      </p:pic>
      <p:pic>
        <p:nvPicPr>
          <p:cNvPr id="14" name="Picture 13">
            <a:extLst>
              <a:ext uri="{FF2B5EF4-FFF2-40B4-BE49-F238E27FC236}">
                <a16:creationId xmlns:a16="http://schemas.microsoft.com/office/drawing/2014/main" id="{E54FAF5C-B22F-9ADC-D707-26FA86AA1776}"/>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599768" y="5043948"/>
            <a:ext cx="2856422" cy="1104824"/>
          </a:xfrm>
          <a:prstGeom prst="rect">
            <a:avLst/>
          </a:prstGeom>
        </p:spPr>
      </p:pic>
      <p:sp>
        <p:nvSpPr>
          <p:cNvPr id="15" name="TextBox 14">
            <a:extLst>
              <a:ext uri="{FF2B5EF4-FFF2-40B4-BE49-F238E27FC236}">
                <a16:creationId xmlns:a16="http://schemas.microsoft.com/office/drawing/2014/main" id="{6AA74F9D-D92C-B2E7-632F-8845175C12FC}"/>
              </a:ext>
            </a:extLst>
          </p:cNvPr>
          <p:cNvSpPr txBox="1"/>
          <p:nvPr/>
        </p:nvSpPr>
        <p:spPr>
          <a:xfrm>
            <a:off x="599768" y="4591664"/>
            <a:ext cx="1071715" cy="369332"/>
          </a:xfrm>
          <a:prstGeom prst="rect">
            <a:avLst/>
          </a:prstGeom>
          <a:noFill/>
        </p:spPr>
        <p:txBody>
          <a:bodyPr wrap="square" rtlCol="0">
            <a:spAutoFit/>
          </a:bodyPr>
          <a:lstStyle/>
          <a:p>
            <a:r>
              <a:rPr lang="en-US" b="1" dirty="0">
                <a:solidFill>
                  <a:schemeClr val="bg1">
                    <a:lumMod val="95000"/>
                  </a:schemeClr>
                </a:solidFill>
              </a:rPr>
              <a:t>Output:</a:t>
            </a:r>
            <a:endParaRPr lang="en-IN" b="1" dirty="0">
              <a:solidFill>
                <a:schemeClr val="bg1">
                  <a:lumMod val="95000"/>
                </a:schemeClr>
              </a:solidFill>
            </a:endParaRPr>
          </a:p>
        </p:txBody>
      </p:sp>
    </p:spTree>
    <p:extLst>
      <p:ext uri="{BB962C8B-B14F-4D97-AF65-F5344CB8AC3E}">
        <p14:creationId xmlns:p14="http://schemas.microsoft.com/office/powerpoint/2010/main" val="2483924003"/>
      </p:ext>
    </p:extLst>
  </p:cSld>
  <p:clrMapOvr>
    <a:masterClrMapping/>
  </p:clrMapOvr>
  <mc:AlternateContent xmlns:mc="http://schemas.openxmlformats.org/markup-compatibility/2006" xmlns:p14="http://schemas.microsoft.com/office/powerpoint/2010/main">
    <mc:Choice Requires="p14">
      <p:transition spd="slow" p14:dur="2000" advTm="21127"/>
    </mc:Choice>
    <mc:Fallback xmlns="">
      <p:transition spd="slow" advTm="2112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984-A3C8-2130-925C-AD8763F870A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75FBBC9-9615-6A5D-EACF-2633E4FFBADA}"/>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5243D73C-6E6A-BF31-212F-8D482CE686CE}"/>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BE421286-C42B-6C48-5A2E-E4156D7309CD}"/>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0D39E5DE-B69B-8AB8-DF7F-A05ACC8D43CC}"/>
              </a:ext>
            </a:extLst>
          </p:cNvPr>
          <p:cNvSpPr>
            <a:spLocks noGrp="1"/>
          </p:cNvSpPr>
          <p:nvPr>
            <p:ph type="sldNum" sz="quarter" idx="12"/>
          </p:nvPr>
        </p:nvSpPr>
        <p:spPr/>
        <p:txBody>
          <a:bodyPr/>
          <a:lstStyle/>
          <a:p>
            <a:fld id="{82EE24B5-652C-4DB5-B7C3-B5BBEC1280B1}" type="slidenum">
              <a:rPr lang="en-US" smtClean="0"/>
              <a:t>8</a:t>
            </a:fld>
            <a:endParaRPr lang="en-US" dirty="0"/>
          </a:p>
        </p:txBody>
      </p:sp>
      <p:cxnSp>
        <p:nvCxnSpPr>
          <p:cNvPr id="2" name="Straight Connector 1">
            <a:extLst>
              <a:ext uri="{FF2B5EF4-FFF2-40B4-BE49-F238E27FC236}">
                <a16:creationId xmlns:a16="http://schemas.microsoft.com/office/drawing/2014/main" id="{6D719DF4-21C1-7033-89B1-84FFB5666DBC}"/>
              </a:ext>
            </a:extLst>
          </p:cNvPr>
          <p:cNvCxnSpPr>
            <a:cxnSpLocks/>
          </p:cNvCxnSpPr>
          <p:nvPr/>
        </p:nvCxnSpPr>
        <p:spPr>
          <a:xfrm>
            <a:off x="599768" y="922412"/>
            <a:ext cx="4857135" cy="0"/>
          </a:xfrm>
          <a:prstGeom prst="line">
            <a:avLst/>
          </a:prstGeom>
          <a:ln>
            <a:solidFill>
              <a:schemeClr val="accent1">
                <a:lumMod val="40000"/>
                <a:lumOff val="60000"/>
              </a:schemeClr>
            </a:solidFill>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D084C81A-34A4-08CE-443E-84DF1D7C58C6}"/>
              </a:ext>
            </a:extLst>
          </p:cNvPr>
          <p:cNvSpPr txBox="1"/>
          <p:nvPr/>
        </p:nvSpPr>
        <p:spPr>
          <a:xfrm>
            <a:off x="432620" y="317972"/>
            <a:ext cx="4916128" cy="584775"/>
          </a:xfrm>
          <a:prstGeom prst="rect">
            <a:avLst/>
          </a:prstGeom>
          <a:noFill/>
        </p:spPr>
        <p:txBody>
          <a:bodyPr wrap="square" rtlCol="0">
            <a:spAutoFit/>
          </a:bodyPr>
          <a:lstStyle/>
          <a:p>
            <a:r>
              <a:rPr lang="en-US" sz="3200" b="1" dirty="0">
                <a:solidFill>
                  <a:schemeClr val="bg2">
                    <a:lumMod val="20000"/>
                    <a:lumOff val="80000"/>
                  </a:schemeClr>
                </a:solidFill>
                <a:latin typeface="+mj-lt"/>
              </a:rPr>
              <a:t> 3.Average Fare per trip </a:t>
            </a:r>
            <a:endParaRPr lang="en-IN" sz="3200" b="1" dirty="0">
              <a:solidFill>
                <a:schemeClr val="bg2">
                  <a:lumMod val="20000"/>
                  <a:lumOff val="80000"/>
                </a:schemeClr>
              </a:solidFill>
              <a:latin typeface="+mj-lt"/>
            </a:endParaRPr>
          </a:p>
        </p:txBody>
      </p:sp>
      <p:pic>
        <p:nvPicPr>
          <p:cNvPr id="7" name="Picture 6">
            <a:extLst>
              <a:ext uri="{FF2B5EF4-FFF2-40B4-BE49-F238E27FC236}">
                <a16:creationId xmlns:a16="http://schemas.microsoft.com/office/drawing/2014/main" id="{CE66BA64-8B8E-C498-94D1-5F65583F20A0}"/>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599768" y="1469371"/>
            <a:ext cx="9852857" cy="2188195"/>
          </a:xfrm>
          <a:prstGeom prst="rect">
            <a:avLst/>
          </a:prstGeom>
        </p:spPr>
      </p:pic>
      <p:pic>
        <p:nvPicPr>
          <p:cNvPr id="11" name="Picture 10">
            <a:extLst>
              <a:ext uri="{FF2B5EF4-FFF2-40B4-BE49-F238E27FC236}">
                <a16:creationId xmlns:a16="http://schemas.microsoft.com/office/drawing/2014/main" id="{822B32CA-609B-6F89-DFC0-F458F8D97A78}"/>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619432" y="5028615"/>
            <a:ext cx="3576607" cy="1100495"/>
          </a:xfrm>
          <a:prstGeom prst="rect">
            <a:avLst/>
          </a:prstGeom>
        </p:spPr>
      </p:pic>
      <p:sp>
        <p:nvSpPr>
          <p:cNvPr id="13" name="TextBox 12">
            <a:extLst>
              <a:ext uri="{FF2B5EF4-FFF2-40B4-BE49-F238E27FC236}">
                <a16:creationId xmlns:a16="http://schemas.microsoft.com/office/drawing/2014/main" id="{AD04B417-3935-8F91-8C78-4098410A85C5}"/>
              </a:ext>
            </a:extLst>
          </p:cNvPr>
          <p:cNvSpPr txBox="1"/>
          <p:nvPr/>
        </p:nvSpPr>
        <p:spPr>
          <a:xfrm>
            <a:off x="599768" y="4562167"/>
            <a:ext cx="1071715" cy="369332"/>
          </a:xfrm>
          <a:prstGeom prst="rect">
            <a:avLst/>
          </a:prstGeom>
          <a:noFill/>
        </p:spPr>
        <p:txBody>
          <a:bodyPr wrap="square" rtlCol="0">
            <a:spAutoFit/>
          </a:bodyPr>
          <a:lstStyle/>
          <a:p>
            <a:r>
              <a:rPr lang="en-US" b="1" dirty="0">
                <a:solidFill>
                  <a:schemeClr val="bg1">
                    <a:lumMod val="95000"/>
                  </a:schemeClr>
                </a:solidFill>
              </a:rPr>
              <a:t>Output:</a:t>
            </a:r>
            <a:endParaRPr lang="en-IN" b="1" dirty="0">
              <a:solidFill>
                <a:schemeClr val="bg1">
                  <a:lumMod val="95000"/>
                </a:schemeClr>
              </a:solidFill>
            </a:endParaRPr>
          </a:p>
        </p:txBody>
      </p:sp>
    </p:spTree>
    <p:extLst>
      <p:ext uri="{BB962C8B-B14F-4D97-AF65-F5344CB8AC3E}">
        <p14:creationId xmlns:p14="http://schemas.microsoft.com/office/powerpoint/2010/main" val="39808561"/>
      </p:ext>
    </p:extLst>
  </p:cSld>
  <p:clrMapOvr>
    <a:masterClrMapping/>
  </p:clrMapOvr>
  <mc:AlternateContent xmlns:mc="http://schemas.openxmlformats.org/markup-compatibility/2006" xmlns:p14="http://schemas.microsoft.com/office/powerpoint/2010/main">
    <mc:Choice Requires="p14">
      <p:transition spd="slow" p14:dur="2000" advTm="12588"/>
    </mc:Choice>
    <mc:Fallback xmlns="">
      <p:transition spd="slow" advTm="1258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72BD2-120F-6F41-BEBB-9767B671419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E2DC79E-FBD6-2C1D-9641-902233B86C53}"/>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bject 3" descr="Blue rectangle">
            <a:extLst>
              <a:ext uri="{FF2B5EF4-FFF2-40B4-BE49-F238E27FC236}">
                <a16:creationId xmlns:a16="http://schemas.microsoft.com/office/drawing/2014/main" id="{5E056809-6701-8DCC-63D9-739BC0E73A5E}"/>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85000"/>
              <a:lumOff val="15000"/>
              <a:alpha val="69999"/>
            </a:schemeClr>
          </a:solidFill>
          <a:ln>
            <a:noFill/>
          </a:ln>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D4E0D97E-3A28-CC12-6D0E-392D29239A6C}"/>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AA2B484-683A-4E54-E96B-D1008E0A9FF7}"/>
              </a:ext>
            </a:extLst>
          </p:cNvPr>
          <p:cNvSpPr>
            <a:spLocks noGrp="1"/>
          </p:cNvSpPr>
          <p:nvPr>
            <p:ph type="sldNum" sz="quarter" idx="12"/>
          </p:nvPr>
        </p:nvSpPr>
        <p:spPr/>
        <p:txBody>
          <a:bodyPr/>
          <a:lstStyle/>
          <a:p>
            <a:fld id="{82EE24B5-652C-4DB5-B7C3-B5BBEC1280B1}" type="slidenum">
              <a:rPr lang="en-US" smtClean="0"/>
              <a:t>9</a:t>
            </a:fld>
            <a:endParaRPr lang="en-US" dirty="0"/>
          </a:p>
        </p:txBody>
      </p:sp>
      <p:sp>
        <p:nvSpPr>
          <p:cNvPr id="2" name="TextBox 1">
            <a:extLst>
              <a:ext uri="{FF2B5EF4-FFF2-40B4-BE49-F238E27FC236}">
                <a16:creationId xmlns:a16="http://schemas.microsoft.com/office/drawing/2014/main" id="{9821617F-FFD6-A1C1-DF94-D1ECA4D99182}"/>
              </a:ext>
            </a:extLst>
          </p:cNvPr>
          <p:cNvSpPr txBox="1"/>
          <p:nvPr/>
        </p:nvSpPr>
        <p:spPr>
          <a:xfrm>
            <a:off x="432619" y="317972"/>
            <a:ext cx="8839199" cy="584775"/>
          </a:xfrm>
          <a:prstGeom prst="rect">
            <a:avLst/>
          </a:prstGeom>
          <a:noFill/>
        </p:spPr>
        <p:txBody>
          <a:bodyPr wrap="square" rtlCol="0">
            <a:spAutoFit/>
          </a:bodyPr>
          <a:lstStyle/>
          <a:p>
            <a:r>
              <a:rPr lang="en-US" sz="3200" b="1" dirty="0">
                <a:solidFill>
                  <a:schemeClr val="bg2">
                    <a:lumMod val="20000"/>
                    <a:lumOff val="80000"/>
                  </a:schemeClr>
                </a:solidFill>
                <a:latin typeface="+mj-lt"/>
              </a:rPr>
              <a:t> 4.Contribution % Of Each City To Total  Trips </a:t>
            </a:r>
            <a:endParaRPr lang="en-IN" sz="3200" b="1" dirty="0">
              <a:solidFill>
                <a:schemeClr val="bg2">
                  <a:lumMod val="20000"/>
                  <a:lumOff val="80000"/>
                </a:schemeClr>
              </a:solidFill>
              <a:latin typeface="+mj-lt"/>
            </a:endParaRPr>
          </a:p>
        </p:txBody>
      </p:sp>
      <p:cxnSp>
        <p:nvCxnSpPr>
          <p:cNvPr id="3" name="Straight Connector 2">
            <a:extLst>
              <a:ext uri="{FF2B5EF4-FFF2-40B4-BE49-F238E27FC236}">
                <a16:creationId xmlns:a16="http://schemas.microsoft.com/office/drawing/2014/main" id="{5F0107C9-745A-B498-5CDD-688AEBCF3425}"/>
              </a:ext>
            </a:extLst>
          </p:cNvPr>
          <p:cNvCxnSpPr>
            <a:cxnSpLocks/>
          </p:cNvCxnSpPr>
          <p:nvPr/>
        </p:nvCxnSpPr>
        <p:spPr>
          <a:xfrm>
            <a:off x="668592" y="922412"/>
            <a:ext cx="8672050" cy="0"/>
          </a:xfrm>
          <a:prstGeom prst="line">
            <a:avLst/>
          </a:prstGeom>
          <a:ln>
            <a:solidFill>
              <a:schemeClr val="accent1">
                <a:lumMod val="40000"/>
                <a:lumOff val="60000"/>
              </a:schemeClr>
            </a:solidFill>
          </a:ln>
        </p:spPr>
        <p:style>
          <a:lnRef idx="3">
            <a:schemeClr val="accent6"/>
          </a:lnRef>
          <a:fillRef idx="0">
            <a:schemeClr val="accent6"/>
          </a:fillRef>
          <a:effectRef idx="2">
            <a:schemeClr val="accent6"/>
          </a:effectRef>
          <a:fontRef idx="minor">
            <a:schemeClr val="tx1"/>
          </a:fontRef>
        </p:style>
      </p:cxnSp>
      <p:pic>
        <p:nvPicPr>
          <p:cNvPr id="10" name="Picture 9">
            <a:extLst>
              <a:ext uri="{FF2B5EF4-FFF2-40B4-BE49-F238E27FC236}">
                <a16:creationId xmlns:a16="http://schemas.microsoft.com/office/drawing/2014/main" id="{9213013C-C0B2-D9B2-AA61-37A3B0DEB969}"/>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432619" y="2159557"/>
            <a:ext cx="7502013" cy="3258001"/>
          </a:xfrm>
          <a:prstGeom prst="rect">
            <a:avLst/>
          </a:prstGeom>
        </p:spPr>
      </p:pic>
      <p:pic>
        <p:nvPicPr>
          <p:cNvPr id="12" name="Picture 11">
            <a:extLst>
              <a:ext uri="{FF2B5EF4-FFF2-40B4-BE49-F238E27FC236}">
                <a16:creationId xmlns:a16="http://schemas.microsoft.com/office/drawing/2014/main" id="{099520C3-DEFA-369B-081D-E366492714CC}"/>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8346511" y="2287367"/>
            <a:ext cx="3348926" cy="3130191"/>
          </a:xfrm>
          <a:prstGeom prst="rect">
            <a:avLst/>
          </a:prstGeom>
        </p:spPr>
      </p:pic>
      <p:sp>
        <p:nvSpPr>
          <p:cNvPr id="13" name="TextBox 12">
            <a:extLst>
              <a:ext uri="{FF2B5EF4-FFF2-40B4-BE49-F238E27FC236}">
                <a16:creationId xmlns:a16="http://schemas.microsoft.com/office/drawing/2014/main" id="{A62E2721-8C91-8C55-0CB5-4C6BB8DC82B6}"/>
              </a:ext>
            </a:extLst>
          </p:cNvPr>
          <p:cNvSpPr txBox="1"/>
          <p:nvPr/>
        </p:nvSpPr>
        <p:spPr>
          <a:xfrm>
            <a:off x="8268927" y="1844825"/>
            <a:ext cx="1071715" cy="369332"/>
          </a:xfrm>
          <a:prstGeom prst="rect">
            <a:avLst/>
          </a:prstGeom>
          <a:noFill/>
        </p:spPr>
        <p:txBody>
          <a:bodyPr wrap="square" rtlCol="0">
            <a:spAutoFit/>
          </a:bodyPr>
          <a:lstStyle/>
          <a:p>
            <a:r>
              <a:rPr lang="en-US" b="1" dirty="0">
                <a:solidFill>
                  <a:schemeClr val="bg1">
                    <a:lumMod val="95000"/>
                  </a:schemeClr>
                </a:solidFill>
              </a:rPr>
              <a:t>Output:</a:t>
            </a:r>
            <a:endParaRPr lang="en-IN" b="1" dirty="0">
              <a:solidFill>
                <a:schemeClr val="bg1">
                  <a:lumMod val="95000"/>
                </a:schemeClr>
              </a:solidFill>
            </a:endParaRPr>
          </a:p>
        </p:txBody>
      </p:sp>
    </p:spTree>
    <p:extLst>
      <p:ext uri="{BB962C8B-B14F-4D97-AF65-F5344CB8AC3E}">
        <p14:creationId xmlns:p14="http://schemas.microsoft.com/office/powerpoint/2010/main" val="1155662645"/>
      </p:ext>
    </p:extLst>
  </p:cSld>
  <p:clrMapOvr>
    <a:masterClrMapping/>
  </p:clrMapOvr>
  <mc:AlternateContent xmlns:mc="http://schemas.openxmlformats.org/markup-compatibility/2006" xmlns:p14="http://schemas.microsoft.com/office/powerpoint/2010/main">
    <mc:Choice Requires="p14">
      <p:transition spd="slow" p14:dur="2000" advTm="31357"/>
    </mc:Choice>
    <mc:Fallback xmlns="">
      <p:transition spd="slow" advTm="31357"/>
    </mc:Fallback>
  </mc:AlternateContent>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B591C379-5EE2-4DFF-B5F9-2A5A804DBD5D}">
  <we:reference id="wa200003233" version="2.0.0.3" store="en-US" storeType="OMEX"/>
  <we:alternateReferences>
    <we:reference id="WA200003233" version="2.0.0.3" store="" storeType="OMEX"/>
  </we:alternateReferences>
  <we:properties>
    <we:property name="artifactViewState" value="&quot;live&quot;"/>
    <we:property name="backgroundColor" value="&quot;#8F8F8F&quot;"/>
    <we:property name="bookmark" value="&quot;H4sIAAAAAAAAA91XS2/cNhD+KwEvucgFVy9SvjV2iqZ1XSMO3ENgBHwMd9lIoiBRW2+N/e8dStqH4bU3cG+ri8SZb755cESNHom2XVOK1bWogJyTD859r0T7/d2MRKQeZQkDmaiEU0rzmaSaGpqj1jXeuroj54/Ei3YO/s52vSgDEQq/3kdElOWNmIeVEWUHEWmg7VwtSvsvjGBU+baHdUTgoSldKwLlrRceAu0S4bjGEGY/JehRKG+XcAvKj1IjaCJNLnkBhWKQc0gkwowtPVoGBrn6+NC0GM3jJhkRqyxTXFBgknGtMpZqtPGrJmgv0PPctVaJcksUeO42kcQR+aV11cA4lSwgP9be+hUurhyaXiLLFyFL+JZpI41k2Vmu89lZWlB5xjVNz1SSAktYLBMh0PzL4J2usWZ/LaCFgf7C1dqOmaIv58MtZANdNwk/1U9l3WRX9lX9HH3r+lbBZzC7xRD9Gqt/0zrcmyGDP1ztFyjEWO5E2Q97iaxXFkuBVQnFCGJEvv+tL1fvB+gLgJ/7ed/5VyG30HioJLSvov5U3h3DXLvlcaJLUDvQ/Tpc92P37VXqV4t2rVqsrmAJ5fNKbvXPVZtC3onWjs08FfrV3di2j7bVNx26P2zK1F9bKvJkn7awvWhI6Lx3O0FQTzls9zUiC/fPRQuI1OR8FhEl1AL05e4YGNvI6hBZp9Dhp+HxwlUNhtKN8e9Wv9sa9TR4Mn5U/UAD/q835oWWjchnO18MMbzWruuAfHrsBRVZR6eY9e4dPJD3qDzRzJ8cLQeS3+pPNP+9Q/NA9pP2RHPf/xgcSH6jPtHs979yB7LfqAl++8LXrxsnqmFiOjhThVlsmNdwJvHC1tN0pQGAq4QylhYF54JzOpbS1vNymvB2tuOQQzw8eOkewgAp/0bHgWmIEcdMkxfAWDHTUuU0lTw+ymYrHDCfczFtNCRcZrGKFWSUySw7ytUtRHOAS4rUJDrRLDYaaVRuzPG4GgzrWiztXHjXHshVaGOgYHGs05wZyIDO3hpfbiRkPM0F1g7vlPGEvbVuWWESzlNmZJ4bmuk4y/hbd3Qg3ElIBfiTEB5c77tGKLgR9TjpNmODWxhwOIuJWoOentsXmnz4pSCDE4zG4hv1owZh5MPrPzI3FEf7DAAA&quot;"/>
    <we:property name="creatorSessionId" value="&quot;7ad8238f-a125-45b4-b1ad-f3ac8a05ea10&quot;"/>
    <we:property name="creatorTenantId" value="&quot;a9edca2b-3c0e-4fc7-a955-c4f451aed5cd&quot;"/>
    <we:property name="creatorUserId" value="&quot;10032003DE8A185F&quot;"/>
    <we:property name="datasetId" value="&quot;a2767ce1-e8c5-4e29-9c6f-3754dc399fa5&quot;"/>
    <we:property name="design" value="{&quot;border&quot;:{&quot;isActive&quot;:false,&quot;color&quot;:&quot;#808080&quot;,&quot;width&quot;:1,&quot;transparency&quot;:0,&quot;dash&quot;:&quot;solid&quot;}}"/>
    <we:property name="embedUrl" value="&quot;/reportEmbed?reportId=6c4bb8da-d3e6-4661-a4bb-d20fa4f57f2b&amp;config=eyJjbHVzdGVyVXJsIjoiaHR0cHM6Ly9XQUJJLVNPVVRILUVBU1QtQVNJQS1ELVBSSU1BUlktcmVkaXJlY3QuYW5hbHlzaXMud2luZG93cy5uZXQiLCJlbWJlZEZlYXR1cmVzIjp7InVzYWdlTWV0cmljc1ZOZXh0Ijp0cnVlfX0%3D&amp;disableSensitivityBanner=true&quot;"/>
    <we:property name="initialStateBookmark" value="&quot;H4sIAAAAAAAAA+1bW0/jOBT+KyjSal7Kyrk4TuaNAUa7OwMzghH7sELVsX3SZkiTKkkL3RH/fY+dUlroBcqWOy8lPvbxuZ/PqfvL0WnVz2B0CD10PjqfiuKsB+XZluu0nHw89u3bl4Odoy/tw52DfRou+nVa5JXz8ZdTQ9nB+iStBpAZDjT4z2nLgSz7Dh3zlEBWYcvpY1kVOWTpv9hMJlJdDvCy5eBFPytKMCyPa6jRsB3SdHqmvd3ffdoRVJ0O8RhV3YxKBJ4kWmmIY2QMw0BFNC1Js5pWGg5ytH/RL0maX1dagKc4VxEwFFJEWnERaFpTj/qGuks7d4oyVZBNGBk+J1eSeC3nc1n0LMexrczM/bxO6xE9fC1o6R5x+QEywzbXiUyk4NuhDt3tIGZyO9Is2FZ+gMIXnvQBaPkPuzu7JJv93cUSLfvdItdpoyntVdTmw2iDVTUe/DOfHavG67JBL789+7gYlAqPMLl+sNJfkvW/lwX5xmpwUOR1lwZJlhPIBtaXxPVrSqYgqxhjmGGa+eGvQTb6YKcumLAz6AyqeumUY+zX2JNYLp31TdXFqjmHxXA1oz1U15NOL83faRN9U5b6I6V1peqOvuIQs9uWnNBvk64MeQJl2gTz2NBLvTEJH5322tpEv3HKOL4mrJwZP02mTUnjmMjbuh4w5LEOE7+2nG5xvlsizdTOR7flKFBd1HvX+d+EUaqNZJWiDf+0/+4WvT6JUjXyXz99SXOiM7NTUjekOwTggzJmQci2nKO007UyLAvXSzNztt4ZknPZeo1aX+fgHL0b4ivVfKa0zFF+Qn+l+k8VzTnaj6mvVPfpZjBH+SvyK9V+usvN0f6K7FDvM92vahBVg5jmYSqDxSxeI0xSQ5qP0ZVgvsd4EgcB95X0XCYhtKZM8042RnjXaxuQ41RdoE+Cj/InbWv4WAl9ISRPAkmKQxxG3OORt5JX2iN4eZtXgOj7bhAILgVjwmWIyqydDwznQr9ZQHA/P5smrsy/N5xnxtoWht7swsyE4R3keFpgUmKf5G3XZdpvU0DRpxxYXLIarPQmcfsgtDJtpx09hFyhvmWkA4RqUN5Ls3neOiJJBvjbHBlsyiwLy346LGqb5LOxSQ+lxvLTyMbdXlpenWToVLG/WR0MnG+OT0T+OZXvR8X5PY4N94px2rJh2mzw9oL31FYjN0mQM6Y8H5l0QbsC5IOq0Rs6nmwq4SfSTUn8GUpsnyOeaRg9qSDJlSBIcGON8pNRg97tQlnfrD5zC8A40kbPIEc3HFpNOsbgajfyXcV8yTwBIQ9wZTr+Xy5PyAWVLUK3S3XfepgK1RDzwXKM8BjiWCnakqo5nr9QwPLIpeo9MR+UmCIJolDEGPtChugHwD258gRQ40Uti4vbZwDl6iCJIAJFndcLGXIMXswZYPP5vTPsXGMhs9eTy0MB0sEt0/u2aHBrMumeOaayQUUORt34a266bQiF38/aCxH5TN5vAJXb9MAw9nwNPHB1zLQnkkjCM+iCP4oasq2jZ9ICX2pHfj7p+tglzUJnGmif9dYqHlDqMempS8bNTDB5S2fJiAfgRywQjPs+i3wZByt75II3bpLOo4InIQtC8D0ImIRobV5aQuwmsRsK4KBCLgSsy0txlyVMxsgCFWlN/Ttg6/Lyfer9PkaeYh4jRJEIFa+PKZLI05HHtZQ6irhUvuC4Pjc3CZVymQafAAonsBP4a9uMrK64jkPJXOkqVwRBop852lmZjFWWKixndHV6WHasyQlqgtWl3+yWYkMvtCWjVXXBy3FaoYvzfPxy3ObV3EY8+fp7c23YY6FiQnqejLlmnpckrv+IfltcfvpQVZh3qJLaTZ+R+z5BlarN+e4eJmlcmGAkPBZzzlgc+4hUB6PFLhzfQqFcZxLj2AOOgvKfi5C930J5v4XyVt+dvN9Ceb+F8ko1f7+F8n4L5f0Wyl1uobyUw8CrbswNqAUVxSB8GYfM9QPNUDzquWTRN6MaRm/tPHIHUzQu873EjyW4iXBjSEBK1NZly2+qQAcPYZh2oC7Km68VLNt51ioGddUHhd8hxzlWI2tBrlGvsJz9TYBjNyGZUnNbZvkC80uBiZ0vL/8D3V/a17QwAAA=&quot;"/>
    <we:property name="isFiltersActionButtonVisible" value="true"/>
    <we:property name="isFooterCollapsed" value="true"/>
    <we:property name="isVisualContainerHeaderHidden" value="false"/>
    <we:property name="pageDisplayName" value="&quot;⌂ Home&quot;"/>
    <we:property name="pageName" value="&quot;fa03bf6b89e9c7e68e3b&quot;"/>
    <we:property name="reportEmbeddedTime" value="&quot;2024-12-30T19:38:30.573Z&quot;"/>
    <we:property name="reportName" value="&quot;GoodCabs&quot;"/>
    <we:property name="reportState" value="&quot;CONNECTED&quot;"/>
    <we:property name="reportUrl" value="&quot;/groups/me/reports/6c4bb8da-d3e6-4661-a4bb-d20fa4f57f2b/fa03bf6b89e9c7e68e3b?bookmarkGuid=0c68c46c-3843-49f5-b034-ecf9ea2f948b&amp;bookmarkUsage=1&amp;ctid=a9edca2b-3c0e-4fc7-a955-c4f451aed5cd&amp;fromEntryPoint=export&amp;pbi_source=storytelling_addin&quot;"/>
    <we:property name="slideshowRefreshInterval" value="{&quot;isEnabled&quot;:false,&quot;userInterval&quot;:30,&quot;userUnits&quot;:1000}"/>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DDA16B-F3AC-4A5B-9F5F-6F5A8F47A9E6}">
  <ds:schemaRefs>
    <ds:schemaRef ds:uri="http://schemas.microsoft.com/sharepoint/v3/contenttype/forms"/>
  </ds:schemaRefs>
</ds:datastoreItem>
</file>

<file path=customXml/itemProps3.xml><?xml version="1.0" encoding="utf-8"?>
<ds:datastoreItem xmlns:ds="http://schemas.openxmlformats.org/officeDocument/2006/customXml" ds:itemID="{3C118CE8-9293-4220-BA3B-5D353B13ABC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Professional services marketing plan</Template>
  <TotalTime>781</TotalTime>
  <Words>1194</Words>
  <Application>Microsoft Office PowerPoint</Application>
  <PresentationFormat>Widescreen</PresentationFormat>
  <Paragraphs>182</Paragraphs>
  <Slides>29</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Arial </vt:lpstr>
      <vt:lpstr>Calibri</vt:lpstr>
      <vt:lpstr>Cambria</vt:lpstr>
      <vt:lpstr>Courier New</vt:lpstr>
      <vt:lpstr>Gill Sans MT</vt:lpstr>
      <vt:lpstr>Inter</vt:lpstr>
      <vt:lpstr>Rockwell Extra Bold</vt:lpstr>
      <vt:lpstr>Wingdings</vt:lpstr>
      <vt:lpstr>Office Theme</vt:lpstr>
      <vt:lpstr>Goodcabs Insights 360</vt:lpstr>
      <vt:lpstr>Background </vt:lpstr>
      <vt:lpstr>Agenda</vt:lpstr>
      <vt:lpstr>Problem Statement</vt:lpstr>
      <vt:lpstr>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Insights</vt:lpstr>
      <vt:lpstr>Insights</vt:lpstr>
      <vt:lpstr>Insights</vt:lpstr>
      <vt:lpstr>Insights</vt:lpstr>
      <vt:lpstr>Insights</vt:lpstr>
      <vt:lpstr>PowerPoint Presentation</vt:lpstr>
      <vt:lpstr>Recommendations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ankit rai</dc:creator>
  <cp:lastModifiedBy>ankit rai</cp:lastModifiedBy>
  <cp:revision>2</cp:revision>
  <dcterms:created xsi:type="dcterms:W3CDTF">2024-12-27T19:54:15Z</dcterms:created>
  <dcterms:modified xsi:type="dcterms:W3CDTF">2024-12-31T07:44:14Z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